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3" r:id="rId1"/>
  </p:sldMasterIdLst>
  <p:sldIdLst>
    <p:sldId id="263" r:id="rId2"/>
    <p:sldId id="264" r:id="rId3"/>
    <p:sldId id="265" r:id="rId4"/>
    <p:sldId id="266" r:id="rId5"/>
    <p:sldId id="267" r:id="rId6"/>
    <p:sldId id="269" r:id="rId7"/>
    <p:sldId id="268" r:id="rId8"/>
    <p:sldId id="270" r:id="rId9"/>
  </p:sldIdLst>
  <p:sldSz cx="10691813" cy="7559675"/>
  <p:notesSz cx="9874250" cy="6797675"/>
  <p:defaultTextStyle>
    <a:defPPr>
      <a:defRPr lang="fi-FI"/>
    </a:defPPr>
    <a:lvl1pPr marL="0" algn="l" defTabSz="1168055" rtl="0" eaLnBrk="1" latinLnBrk="0" hangingPunct="1">
      <a:defRPr sz="2299" kern="1200">
        <a:solidFill>
          <a:schemeClr val="tx1"/>
        </a:solidFill>
        <a:latin typeface="+mn-lt"/>
        <a:ea typeface="+mn-ea"/>
        <a:cs typeface="+mn-cs"/>
      </a:defRPr>
    </a:lvl1pPr>
    <a:lvl2pPr marL="584027" algn="l" defTabSz="1168055" rtl="0" eaLnBrk="1" latinLnBrk="0" hangingPunct="1">
      <a:defRPr sz="2299" kern="1200">
        <a:solidFill>
          <a:schemeClr val="tx1"/>
        </a:solidFill>
        <a:latin typeface="+mn-lt"/>
        <a:ea typeface="+mn-ea"/>
        <a:cs typeface="+mn-cs"/>
      </a:defRPr>
    </a:lvl2pPr>
    <a:lvl3pPr marL="1168055" algn="l" defTabSz="1168055" rtl="0" eaLnBrk="1" latinLnBrk="0" hangingPunct="1">
      <a:defRPr sz="2299" kern="1200">
        <a:solidFill>
          <a:schemeClr val="tx1"/>
        </a:solidFill>
        <a:latin typeface="+mn-lt"/>
        <a:ea typeface="+mn-ea"/>
        <a:cs typeface="+mn-cs"/>
      </a:defRPr>
    </a:lvl3pPr>
    <a:lvl4pPr marL="1752082" algn="l" defTabSz="1168055" rtl="0" eaLnBrk="1" latinLnBrk="0" hangingPunct="1">
      <a:defRPr sz="2299" kern="1200">
        <a:solidFill>
          <a:schemeClr val="tx1"/>
        </a:solidFill>
        <a:latin typeface="+mn-lt"/>
        <a:ea typeface="+mn-ea"/>
        <a:cs typeface="+mn-cs"/>
      </a:defRPr>
    </a:lvl4pPr>
    <a:lvl5pPr marL="2336109" algn="l" defTabSz="1168055" rtl="0" eaLnBrk="1" latinLnBrk="0" hangingPunct="1">
      <a:defRPr sz="2299" kern="1200">
        <a:solidFill>
          <a:schemeClr val="tx1"/>
        </a:solidFill>
        <a:latin typeface="+mn-lt"/>
        <a:ea typeface="+mn-ea"/>
        <a:cs typeface="+mn-cs"/>
      </a:defRPr>
    </a:lvl5pPr>
    <a:lvl6pPr marL="2920136" algn="l" defTabSz="1168055" rtl="0" eaLnBrk="1" latinLnBrk="0" hangingPunct="1">
      <a:defRPr sz="2299" kern="1200">
        <a:solidFill>
          <a:schemeClr val="tx1"/>
        </a:solidFill>
        <a:latin typeface="+mn-lt"/>
        <a:ea typeface="+mn-ea"/>
        <a:cs typeface="+mn-cs"/>
      </a:defRPr>
    </a:lvl6pPr>
    <a:lvl7pPr marL="3504164" algn="l" defTabSz="1168055" rtl="0" eaLnBrk="1" latinLnBrk="0" hangingPunct="1">
      <a:defRPr sz="2299" kern="1200">
        <a:solidFill>
          <a:schemeClr val="tx1"/>
        </a:solidFill>
        <a:latin typeface="+mn-lt"/>
        <a:ea typeface="+mn-ea"/>
        <a:cs typeface="+mn-cs"/>
      </a:defRPr>
    </a:lvl7pPr>
    <a:lvl8pPr marL="4088191" algn="l" defTabSz="1168055" rtl="0" eaLnBrk="1" latinLnBrk="0" hangingPunct="1">
      <a:defRPr sz="2299" kern="1200">
        <a:solidFill>
          <a:schemeClr val="tx1"/>
        </a:solidFill>
        <a:latin typeface="+mn-lt"/>
        <a:ea typeface="+mn-ea"/>
        <a:cs typeface="+mn-cs"/>
      </a:defRPr>
    </a:lvl8pPr>
    <a:lvl9pPr marL="4672218" algn="l" defTabSz="1168055" rtl="0" eaLnBrk="1" latinLnBrk="0" hangingPunct="1">
      <a:defRPr sz="2299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>
        <p15:guide id="1" orient="horz" pos="2142">
          <p15:clr>
            <a:srgbClr val="A4A3A4"/>
          </p15:clr>
        </p15:guide>
        <p15:guide id="2" pos="311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498"/>
    <a:srgbClr val="FFB96D"/>
    <a:srgbClr val="B8E6E4"/>
    <a:srgbClr val="BDDDC8"/>
    <a:srgbClr val="E5CDB3"/>
    <a:srgbClr val="88CCC9"/>
    <a:srgbClr val="EFEDE1"/>
    <a:srgbClr val="EF7C00"/>
    <a:srgbClr val="FFF59B"/>
    <a:srgbClr val="D4BEA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 showGuides="1">
      <p:cViewPr varScale="1">
        <p:scale>
          <a:sx n="101" d="100"/>
          <a:sy n="101" d="100"/>
        </p:scale>
        <p:origin x="1326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66" d="100"/>
          <a:sy n="66" d="100"/>
        </p:scale>
        <p:origin x="0" y="0"/>
      </p:cViewPr>
      <p:guideLst>
        <p:guide orient="horz" pos="2142"/>
        <p:guide pos="3110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sv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sv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sv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sv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sv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sisus:Otsikko,ingressi,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uorakulmio 13">
            <a:extLst>
              <a:ext uri="{FF2B5EF4-FFF2-40B4-BE49-F238E27FC236}">
                <a16:creationId xmlns:a16="http://schemas.microsoft.com/office/drawing/2014/main" id="{3B2B6826-047B-4AF1-860A-4924068B7796}"/>
              </a:ext>
            </a:extLst>
          </p:cNvPr>
          <p:cNvSpPr/>
          <p:nvPr userDrawn="1"/>
        </p:nvSpPr>
        <p:spPr>
          <a:xfrm>
            <a:off x="188070" y="179837"/>
            <a:ext cx="4985819" cy="7200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fi-FI"/>
          </a:p>
        </p:txBody>
      </p:sp>
      <p:sp>
        <p:nvSpPr>
          <p:cNvPr id="15" name="Suorakulmio 14">
            <a:extLst>
              <a:ext uri="{FF2B5EF4-FFF2-40B4-BE49-F238E27FC236}">
                <a16:creationId xmlns:a16="http://schemas.microsoft.com/office/drawing/2014/main" id="{D20B0184-D770-4888-B66C-6FDB531AF52B}"/>
              </a:ext>
            </a:extLst>
          </p:cNvPr>
          <p:cNvSpPr/>
          <p:nvPr userDrawn="1"/>
        </p:nvSpPr>
        <p:spPr>
          <a:xfrm>
            <a:off x="5542565" y="179837"/>
            <a:ext cx="4985819" cy="7200000"/>
          </a:xfrm>
          <a:prstGeom prst="rect">
            <a:avLst/>
          </a:prstGeom>
          <a:solidFill>
            <a:srgbClr val="E5CDB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fi-FI"/>
          </a:p>
        </p:txBody>
      </p:sp>
      <p:sp>
        <p:nvSpPr>
          <p:cNvPr id="11" name="Tekstin paikkamerkki 10"/>
          <p:cNvSpPr>
            <a:spLocks noGrp="1"/>
          </p:cNvSpPr>
          <p:nvPr>
            <p:ph type="body" sz="quarter" idx="14" hasCustomPrompt="1"/>
          </p:nvPr>
        </p:nvSpPr>
        <p:spPr>
          <a:xfrm>
            <a:off x="376236" y="562939"/>
            <a:ext cx="3600451" cy="252000"/>
          </a:xfrm>
        </p:spPr>
        <p:txBody>
          <a:bodyPr/>
          <a:lstStyle>
            <a:lvl1pPr marL="0" indent="0">
              <a:lnSpc>
                <a:spcPts val="2600"/>
              </a:lnSpc>
              <a:spcBef>
                <a:spcPts val="0"/>
              </a:spcBef>
              <a:buNone/>
              <a:defRPr sz="2000" b="1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defRPr>
            </a:lvl1pPr>
          </a:lstStyle>
          <a:p>
            <a:pPr lvl="0"/>
            <a:r>
              <a:rPr lang="fi-FI" dirty="0"/>
              <a:t>Kiitos kun lajittelet!</a:t>
            </a:r>
          </a:p>
        </p:txBody>
      </p:sp>
      <p:sp>
        <p:nvSpPr>
          <p:cNvPr id="2" name="Otsikko 1"/>
          <p:cNvSpPr>
            <a:spLocks noGrp="1"/>
          </p:cNvSpPr>
          <p:nvPr>
            <p:ph type="title" hasCustomPrompt="1"/>
          </p:nvPr>
        </p:nvSpPr>
        <p:spPr>
          <a:xfrm>
            <a:off x="376238" y="931323"/>
            <a:ext cx="3600449" cy="720000"/>
          </a:xfrm>
        </p:spPr>
        <p:txBody>
          <a:bodyPr/>
          <a:lstStyle>
            <a:lvl1pPr>
              <a:lnSpc>
                <a:spcPts val="3000"/>
              </a:lnSpc>
              <a:defRPr sz="2600" b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fi-FI" dirty="0"/>
              <a:t>Otsikko</a:t>
            </a: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42B02-74FC-4320-A08D-C58DA89F77A2}" type="slidenum">
              <a:rPr lang="fi-FI" smtClean="0"/>
              <a:pPr/>
              <a:t>‹#›</a:t>
            </a:fld>
            <a:endParaRPr lang="fi-FI"/>
          </a:p>
        </p:txBody>
      </p:sp>
      <p:pic>
        <p:nvPicPr>
          <p:cNvPr id="17" name="Kuva 16">
            <a:extLst>
              <a:ext uri="{FF2B5EF4-FFF2-40B4-BE49-F238E27FC236}">
                <a16:creationId xmlns:a16="http://schemas.microsoft.com/office/drawing/2014/main" id="{2EA3EDA7-8409-4ECB-8AC0-7C3CBDD9936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059057" y="403567"/>
            <a:ext cx="935594" cy="1262309"/>
          </a:xfrm>
          <a:prstGeom prst="rect">
            <a:avLst/>
          </a:prstGeom>
        </p:spPr>
      </p:pic>
      <p:sp>
        <p:nvSpPr>
          <p:cNvPr id="9" name="Tekstin paikkamerkki 10">
            <a:extLst>
              <a:ext uri="{FF2B5EF4-FFF2-40B4-BE49-F238E27FC236}">
                <a16:creationId xmlns:a16="http://schemas.microsoft.com/office/drawing/2014/main" id="{BCD8E8EB-8521-41AB-8DA5-8EFC518E5A1B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5705475" y="562939"/>
            <a:ext cx="3600451" cy="252000"/>
          </a:xfrm>
        </p:spPr>
        <p:txBody>
          <a:bodyPr/>
          <a:lstStyle>
            <a:lvl1pPr marL="0" indent="0">
              <a:lnSpc>
                <a:spcPts val="2600"/>
              </a:lnSpc>
              <a:spcBef>
                <a:spcPts val="0"/>
              </a:spcBef>
              <a:buNone/>
              <a:defRPr sz="2000" b="1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defRPr>
            </a:lvl1pPr>
          </a:lstStyle>
          <a:p>
            <a:pPr lvl="0"/>
            <a:r>
              <a:rPr lang="fi-FI" dirty="0"/>
              <a:t>Kiitos kun lajittelet!</a:t>
            </a:r>
          </a:p>
        </p:txBody>
      </p:sp>
      <p:pic>
        <p:nvPicPr>
          <p:cNvPr id="12" name="Kuva 11">
            <a:extLst>
              <a:ext uri="{FF2B5EF4-FFF2-40B4-BE49-F238E27FC236}">
                <a16:creationId xmlns:a16="http://schemas.microsoft.com/office/drawing/2014/main" id="{FB645BBC-0AAA-4B3D-9315-4E8A5A46AFF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394135" y="403567"/>
            <a:ext cx="935594" cy="1262309"/>
          </a:xfrm>
          <a:prstGeom prst="rect">
            <a:avLst/>
          </a:prstGeom>
        </p:spPr>
      </p:pic>
      <p:pic>
        <p:nvPicPr>
          <p:cNvPr id="10" name="Kuva 9" descr="Sakset tasaisella täytöllä">
            <a:extLst>
              <a:ext uri="{FF2B5EF4-FFF2-40B4-BE49-F238E27FC236}">
                <a16:creationId xmlns:a16="http://schemas.microsoft.com/office/drawing/2014/main" id="{9313F212-49C6-4183-8C03-25CE1A619F67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rot="8100000">
            <a:off x="5215787" y="7150731"/>
            <a:ext cx="271348" cy="271348"/>
          </a:xfrm>
          <a:prstGeom prst="rect">
            <a:avLst/>
          </a:prstGeom>
        </p:spPr>
      </p:pic>
      <p:cxnSp>
        <p:nvCxnSpPr>
          <p:cNvPr id="13" name="Suora yhdysviiva 12">
            <a:extLst>
              <a:ext uri="{FF2B5EF4-FFF2-40B4-BE49-F238E27FC236}">
                <a16:creationId xmlns:a16="http://schemas.microsoft.com/office/drawing/2014/main" id="{7A783832-5464-4ED6-87DE-0CBA395C6215}"/>
              </a:ext>
            </a:extLst>
          </p:cNvPr>
          <p:cNvCxnSpPr>
            <a:cxnSpLocks/>
          </p:cNvCxnSpPr>
          <p:nvPr userDrawn="1"/>
        </p:nvCxnSpPr>
        <p:spPr>
          <a:xfrm flipV="1">
            <a:off x="5346700" y="181232"/>
            <a:ext cx="0" cy="6907402"/>
          </a:xfrm>
          <a:prstGeom prst="line">
            <a:avLst/>
          </a:prstGeom>
          <a:ln w="12700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72267328"/>
      </p:ext>
    </p:extLst>
  </p:cSld>
  <p:clrMapOvr>
    <a:masterClrMapping/>
  </p:clrMapOvr>
  <p:transition>
    <p:fade/>
  </p:transition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sisus:Otsikko,ingressi,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uorakulmio 13">
            <a:extLst>
              <a:ext uri="{FF2B5EF4-FFF2-40B4-BE49-F238E27FC236}">
                <a16:creationId xmlns:a16="http://schemas.microsoft.com/office/drawing/2014/main" id="{3B2B6826-047B-4AF1-860A-4924068B7796}"/>
              </a:ext>
            </a:extLst>
          </p:cNvPr>
          <p:cNvSpPr/>
          <p:nvPr userDrawn="1"/>
        </p:nvSpPr>
        <p:spPr>
          <a:xfrm>
            <a:off x="188070" y="179837"/>
            <a:ext cx="4985819" cy="7200000"/>
          </a:xfrm>
          <a:prstGeom prst="rect">
            <a:avLst/>
          </a:prstGeom>
          <a:solidFill>
            <a:srgbClr val="B8E6E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fi-FI"/>
          </a:p>
        </p:txBody>
      </p:sp>
      <p:sp>
        <p:nvSpPr>
          <p:cNvPr id="15" name="Suorakulmio 14">
            <a:extLst>
              <a:ext uri="{FF2B5EF4-FFF2-40B4-BE49-F238E27FC236}">
                <a16:creationId xmlns:a16="http://schemas.microsoft.com/office/drawing/2014/main" id="{D20B0184-D770-4888-B66C-6FDB531AF52B}"/>
              </a:ext>
            </a:extLst>
          </p:cNvPr>
          <p:cNvSpPr/>
          <p:nvPr userDrawn="1"/>
        </p:nvSpPr>
        <p:spPr>
          <a:xfrm>
            <a:off x="5542565" y="179837"/>
            <a:ext cx="4985819" cy="7200000"/>
          </a:xfrm>
          <a:prstGeom prst="rect">
            <a:avLst/>
          </a:prstGeom>
          <a:solidFill>
            <a:srgbClr val="BDDDC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fi-FI"/>
          </a:p>
        </p:txBody>
      </p:sp>
      <p:sp>
        <p:nvSpPr>
          <p:cNvPr id="11" name="Tekstin paikkamerkki 10"/>
          <p:cNvSpPr>
            <a:spLocks noGrp="1"/>
          </p:cNvSpPr>
          <p:nvPr>
            <p:ph type="body" sz="quarter" idx="14" hasCustomPrompt="1"/>
          </p:nvPr>
        </p:nvSpPr>
        <p:spPr>
          <a:xfrm>
            <a:off x="376236" y="562939"/>
            <a:ext cx="3600451" cy="252000"/>
          </a:xfrm>
        </p:spPr>
        <p:txBody>
          <a:bodyPr/>
          <a:lstStyle>
            <a:lvl1pPr marL="0" indent="0">
              <a:lnSpc>
                <a:spcPts val="2600"/>
              </a:lnSpc>
              <a:spcBef>
                <a:spcPts val="0"/>
              </a:spcBef>
              <a:buNone/>
              <a:defRPr sz="2000" b="1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defRPr>
            </a:lvl1pPr>
          </a:lstStyle>
          <a:p>
            <a:pPr lvl="0"/>
            <a:r>
              <a:rPr lang="fi-FI" dirty="0"/>
              <a:t>Kiitos kun lajittelet!</a:t>
            </a:r>
          </a:p>
        </p:txBody>
      </p:sp>
      <p:sp>
        <p:nvSpPr>
          <p:cNvPr id="2" name="Otsikko 1"/>
          <p:cNvSpPr>
            <a:spLocks noGrp="1"/>
          </p:cNvSpPr>
          <p:nvPr>
            <p:ph type="title" hasCustomPrompt="1"/>
          </p:nvPr>
        </p:nvSpPr>
        <p:spPr>
          <a:xfrm>
            <a:off x="376238" y="931323"/>
            <a:ext cx="3600449" cy="720000"/>
          </a:xfrm>
        </p:spPr>
        <p:txBody>
          <a:bodyPr/>
          <a:lstStyle>
            <a:lvl1pPr>
              <a:lnSpc>
                <a:spcPts val="3000"/>
              </a:lnSpc>
              <a:defRPr sz="2600" b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fi-FI" dirty="0"/>
              <a:t>Otsikko</a:t>
            </a: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42B02-74FC-4320-A08D-C58DA89F77A2}" type="slidenum">
              <a:rPr lang="fi-FI" smtClean="0"/>
              <a:pPr/>
              <a:t>‹#›</a:t>
            </a:fld>
            <a:endParaRPr lang="fi-FI"/>
          </a:p>
        </p:txBody>
      </p:sp>
      <p:pic>
        <p:nvPicPr>
          <p:cNvPr id="17" name="Kuva 16">
            <a:extLst>
              <a:ext uri="{FF2B5EF4-FFF2-40B4-BE49-F238E27FC236}">
                <a16:creationId xmlns:a16="http://schemas.microsoft.com/office/drawing/2014/main" id="{2EA3EDA7-8409-4ECB-8AC0-7C3CBDD9936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059057" y="403567"/>
            <a:ext cx="935594" cy="1262309"/>
          </a:xfrm>
          <a:prstGeom prst="rect">
            <a:avLst/>
          </a:prstGeom>
        </p:spPr>
      </p:pic>
      <p:sp>
        <p:nvSpPr>
          <p:cNvPr id="9" name="Tekstin paikkamerkki 10">
            <a:extLst>
              <a:ext uri="{FF2B5EF4-FFF2-40B4-BE49-F238E27FC236}">
                <a16:creationId xmlns:a16="http://schemas.microsoft.com/office/drawing/2014/main" id="{BCD8E8EB-8521-41AB-8DA5-8EFC518E5A1B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5705475" y="562939"/>
            <a:ext cx="3600451" cy="252000"/>
          </a:xfrm>
        </p:spPr>
        <p:txBody>
          <a:bodyPr/>
          <a:lstStyle>
            <a:lvl1pPr marL="0" indent="0">
              <a:lnSpc>
                <a:spcPts val="2600"/>
              </a:lnSpc>
              <a:spcBef>
                <a:spcPts val="0"/>
              </a:spcBef>
              <a:buNone/>
              <a:defRPr sz="2000" b="1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defRPr>
            </a:lvl1pPr>
          </a:lstStyle>
          <a:p>
            <a:pPr lvl="0"/>
            <a:r>
              <a:rPr lang="fi-FI" dirty="0"/>
              <a:t>Kiitos kun lajittelet!</a:t>
            </a:r>
          </a:p>
        </p:txBody>
      </p:sp>
      <p:pic>
        <p:nvPicPr>
          <p:cNvPr id="12" name="Kuva 11">
            <a:extLst>
              <a:ext uri="{FF2B5EF4-FFF2-40B4-BE49-F238E27FC236}">
                <a16:creationId xmlns:a16="http://schemas.microsoft.com/office/drawing/2014/main" id="{FB645BBC-0AAA-4B3D-9315-4E8A5A46AFF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394135" y="403567"/>
            <a:ext cx="935594" cy="1262309"/>
          </a:xfrm>
          <a:prstGeom prst="rect">
            <a:avLst/>
          </a:prstGeom>
        </p:spPr>
      </p:pic>
      <p:pic>
        <p:nvPicPr>
          <p:cNvPr id="10" name="Kuva 9" descr="Sakset tasaisella täytöllä">
            <a:extLst>
              <a:ext uri="{FF2B5EF4-FFF2-40B4-BE49-F238E27FC236}">
                <a16:creationId xmlns:a16="http://schemas.microsoft.com/office/drawing/2014/main" id="{16BEAE20-54FF-4311-A15D-2801D09EAE68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rot="8100000">
            <a:off x="5215787" y="7150731"/>
            <a:ext cx="271348" cy="271348"/>
          </a:xfrm>
          <a:prstGeom prst="rect">
            <a:avLst/>
          </a:prstGeom>
        </p:spPr>
      </p:pic>
      <p:cxnSp>
        <p:nvCxnSpPr>
          <p:cNvPr id="13" name="Suora yhdysviiva 12">
            <a:extLst>
              <a:ext uri="{FF2B5EF4-FFF2-40B4-BE49-F238E27FC236}">
                <a16:creationId xmlns:a16="http://schemas.microsoft.com/office/drawing/2014/main" id="{78AD84D1-D211-45F6-893E-7FAA478B6F79}"/>
              </a:ext>
            </a:extLst>
          </p:cNvPr>
          <p:cNvCxnSpPr>
            <a:cxnSpLocks/>
          </p:cNvCxnSpPr>
          <p:nvPr userDrawn="1"/>
        </p:nvCxnSpPr>
        <p:spPr>
          <a:xfrm flipV="1">
            <a:off x="5346700" y="181232"/>
            <a:ext cx="0" cy="6907402"/>
          </a:xfrm>
          <a:prstGeom prst="line">
            <a:avLst/>
          </a:prstGeom>
          <a:ln w="12700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90005632"/>
      </p:ext>
    </p:extLst>
  </p:cSld>
  <p:clrMapOvr>
    <a:masterClrMapping/>
  </p:clrMapOvr>
  <p:transition>
    <p:fade/>
  </p:transition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sisus:Otsikko,ingressi,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uorakulmio 13">
            <a:extLst>
              <a:ext uri="{FF2B5EF4-FFF2-40B4-BE49-F238E27FC236}">
                <a16:creationId xmlns:a16="http://schemas.microsoft.com/office/drawing/2014/main" id="{3B2B6826-047B-4AF1-860A-4924068B7796}"/>
              </a:ext>
            </a:extLst>
          </p:cNvPr>
          <p:cNvSpPr/>
          <p:nvPr userDrawn="1"/>
        </p:nvSpPr>
        <p:spPr>
          <a:xfrm>
            <a:off x="5526088" y="179837"/>
            <a:ext cx="4985819" cy="7200000"/>
          </a:xfrm>
          <a:prstGeom prst="rect">
            <a:avLst/>
          </a:prstGeom>
          <a:solidFill>
            <a:srgbClr val="B8E6E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fi-FI"/>
          </a:p>
        </p:txBody>
      </p:sp>
      <p:sp>
        <p:nvSpPr>
          <p:cNvPr id="15" name="Suorakulmio 14">
            <a:extLst>
              <a:ext uri="{FF2B5EF4-FFF2-40B4-BE49-F238E27FC236}">
                <a16:creationId xmlns:a16="http://schemas.microsoft.com/office/drawing/2014/main" id="{D20B0184-D770-4888-B66C-6FDB531AF52B}"/>
              </a:ext>
            </a:extLst>
          </p:cNvPr>
          <p:cNvSpPr/>
          <p:nvPr userDrawn="1"/>
        </p:nvSpPr>
        <p:spPr>
          <a:xfrm>
            <a:off x="187551" y="179837"/>
            <a:ext cx="4985819" cy="7200000"/>
          </a:xfrm>
          <a:prstGeom prst="rect">
            <a:avLst/>
          </a:prstGeom>
          <a:solidFill>
            <a:srgbClr val="BDDDC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fi-FI"/>
          </a:p>
        </p:txBody>
      </p:sp>
      <p:sp>
        <p:nvSpPr>
          <p:cNvPr id="11" name="Tekstin paikkamerkki 10"/>
          <p:cNvSpPr>
            <a:spLocks noGrp="1"/>
          </p:cNvSpPr>
          <p:nvPr>
            <p:ph type="body" sz="quarter" idx="14" hasCustomPrompt="1"/>
          </p:nvPr>
        </p:nvSpPr>
        <p:spPr>
          <a:xfrm>
            <a:off x="376236" y="562939"/>
            <a:ext cx="3600451" cy="252000"/>
          </a:xfrm>
        </p:spPr>
        <p:txBody>
          <a:bodyPr/>
          <a:lstStyle>
            <a:lvl1pPr marL="0" indent="0">
              <a:lnSpc>
                <a:spcPts val="2600"/>
              </a:lnSpc>
              <a:spcBef>
                <a:spcPts val="0"/>
              </a:spcBef>
              <a:buNone/>
              <a:defRPr sz="2000" b="1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defRPr>
            </a:lvl1pPr>
          </a:lstStyle>
          <a:p>
            <a:pPr lvl="0"/>
            <a:r>
              <a:rPr lang="fi-FI" dirty="0"/>
              <a:t>Kiitos kun lajittelet!</a:t>
            </a:r>
          </a:p>
        </p:txBody>
      </p:sp>
      <p:sp>
        <p:nvSpPr>
          <p:cNvPr id="2" name="Otsikko 1"/>
          <p:cNvSpPr>
            <a:spLocks noGrp="1"/>
          </p:cNvSpPr>
          <p:nvPr>
            <p:ph type="title" hasCustomPrompt="1"/>
          </p:nvPr>
        </p:nvSpPr>
        <p:spPr>
          <a:xfrm>
            <a:off x="376238" y="931323"/>
            <a:ext cx="3600449" cy="720000"/>
          </a:xfrm>
        </p:spPr>
        <p:txBody>
          <a:bodyPr/>
          <a:lstStyle>
            <a:lvl1pPr>
              <a:lnSpc>
                <a:spcPts val="3000"/>
              </a:lnSpc>
              <a:defRPr sz="2600" b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fi-FI" dirty="0"/>
              <a:t>Otsikko</a:t>
            </a: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42B02-74FC-4320-A08D-C58DA89F77A2}" type="slidenum">
              <a:rPr lang="fi-FI" smtClean="0"/>
              <a:pPr/>
              <a:t>‹#›</a:t>
            </a:fld>
            <a:endParaRPr lang="fi-FI"/>
          </a:p>
        </p:txBody>
      </p:sp>
      <p:pic>
        <p:nvPicPr>
          <p:cNvPr id="17" name="Kuva 16">
            <a:extLst>
              <a:ext uri="{FF2B5EF4-FFF2-40B4-BE49-F238E27FC236}">
                <a16:creationId xmlns:a16="http://schemas.microsoft.com/office/drawing/2014/main" id="{2EA3EDA7-8409-4ECB-8AC0-7C3CBDD9936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059057" y="403567"/>
            <a:ext cx="935594" cy="1262309"/>
          </a:xfrm>
          <a:prstGeom prst="rect">
            <a:avLst/>
          </a:prstGeom>
        </p:spPr>
      </p:pic>
      <p:sp>
        <p:nvSpPr>
          <p:cNvPr id="9" name="Tekstin paikkamerkki 10">
            <a:extLst>
              <a:ext uri="{FF2B5EF4-FFF2-40B4-BE49-F238E27FC236}">
                <a16:creationId xmlns:a16="http://schemas.microsoft.com/office/drawing/2014/main" id="{BCD8E8EB-8521-41AB-8DA5-8EFC518E5A1B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5705475" y="562939"/>
            <a:ext cx="3600451" cy="252000"/>
          </a:xfrm>
        </p:spPr>
        <p:txBody>
          <a:bodyPr/>
          <a:lstStyle>
            <a:lvl1pPr marL="0" indent="0">
              <a:lnSpc>
                <a:spcPts val="2600"/>
              </a:lnSpc>
              <a:spcBef>
                <a:spcPts val="0"/>
              </a:spcBef>
              <a:buNone/>
              <a:defRPr sz="2000" b="1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defRPr>
            </a:lvl1pPr>
          </a:lstStyle>
          <a:p>
            <a:pPr lvl="0"/>
            <a:r>
              <a:rPr lang="fi-FI" dirty="0"/>
              <a:t>Kiitos kun lajittelet!</a:t>
            </a:r>
          </a:p>
        </p:txBody>
      </p:sp>
      <p:pic>
        <p:nvPicPr>
          <p:cNvPr id="12" name="Kuva 11">
            <a:extLst>
              <a:ext uri="{FF2B5EF4-FFF2-40B4-BE49-F238E27FC236}">
                <a16:creationId xmlns:a16="http://schemas.microsoft.com/office/drawing/2014/main" id="{FB645BBC-0AAA-4B3D-9315-4E8A5A46AFF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394135" y="403567"/>
            <a:ext cx="935594" cy="1262309"/>
          </a:xfrm>
          <a:prstGeom prst="rect">
            <a:avLst/>
          </a:prstGeom>
        </p:spPr>
      </p:pic>
      <p:pic>
        <p:nvPicPr>
          <p:cNvPr id="10" name="Kuva 9" descr="Sakset tasaisella täytöllä">
            <a:extLst>
              <a:ext uri="{FF2B5EF4-FFF2-40B4-BE49-F238E27FC236}">
                <a16:creationId xmlns:a16="http://schemas.microsoft.com/office/drawing/2014/main" id="{16BEAE20-54FF-4311-A15D-2801D09EAE68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rot="8100000">
            <a:off x="5215787" y="7150731"/>
            <a:ext cx="271348" cy="271348"/>
          </a:xfrm>
          <a:prstGeom prst="rect">
            <a:avLst/>
          </a:prstGeom>
        </p:spPr>
      </p:pic>
      <p:cxnSp>
        <p:nvCxnSpPr>
          <p:cNvPr id="13" name="Suora yhdysviiva 12">
            <a:extLst>
              <a:ext uri="{FF2B5EF4-FFF2-40B4-BE49-F238E27FC236}">
                <a16:creationId xmlns:a16="http://schemas.microsoft.com/office/drawing/2014/main" id="{78AD84D1-D211-45F6-893E-7FAA478B6F79}"/>
              </a:ext>
            </a:extLst>
          </p:cNvPr>
          <p:cNvCxnSpPr>
            <a:cxnSpLocks/>
          </p:cNvCxnSpPr>
          <p:nvPr userDrawn="1"/>
        </p:nvCxnSpPr>
        <p:spPr>
          <a:xfrm flipV="1">
            <a:off x="5346700" y="181232"/>
            <a:ext cx="0" cy="6907402"/>
          </a:xfrm>
          <a:prstGeom prst="line">
            <a:avLst/>
          </a:prstGeom>
          <a:ln w="12700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86844778"/>
      </p:ext>
    </p:extLst>
  </p:cSld>
  <p:clrMapOvr>
    <a:masterClrMapping/>
  </p:clrMapOvr>
  <p:transition>
    <p:fade/>
  </p:transition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sisus:Otsikko,ingressi,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uorakulmio 13">
            <a:extLst>
              <a:ext uri="{FF2B5EF4-FFF2-40B4-BE49-F238E27FC236}">
                <a16:creationId xmlns:a16="http://schemas.microsoft.com/office/drawing/2014/main" id="{3B2B6826-047B-4AF1-860A-4924068B7796}"/>
              </a:ext>
            </a:extLst>
          </p:cNvPr>
          <p:cNvSpPr/>
          <p:nvPr userDrawn="1"/>
        </p:nvSpPr>
        <p:spPr>
          <a:xfrm>
            <a:off x="188070" y="179837"/>
            <a:ext cx="4985819" cy="7200000"/>
          </a:xfrm>
          <a:prstGeom prst="rect">
            <a:avLst/>
          </a:prstGeom>
          <a:solidFill>
            <a:srgbClr val="B8E6E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fi-FI"/>
          </a:p>
        </p:txBody>
      </p:sp>
      <p:sp>
        <p:nvSpPr>
          <p:cNvPr id="15" name="Suorakulmio 14">
            <a:extLst>
              <a:ext uri="{FF2B5EF4-FFF2-40B4-BE49-F238E27FC236}">
                <a16:creationId xmlns:a16="http://schemas.microsoft.com/office/drawing/2014/main" id="{D20B0184-D770-4888-B66C-6FDB531AF52B}"/>
              </a:ext>
            </a:extLst>
          </p:cNvPr>
          <p:cNvSpPr/>
          <p:nvPr userDrawn="1"/>
        </p:nvSpPr>
        <p:spPr>
          <a:xfrm>
            <a:off x="5542565" y="179837"/>
            <a:ext cx="4985819" cy="7200000"/>
          </a:xfrm>
          <a:prstGeom prst="rect">
            <a:avLst/>
          </a:prstGeom>
          <a:solidFill>
            <a:srgbClr val="B8E6E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fi-FI"/>
          </a:p>
        </p:txBody>
      </p:sp>
      <p:sp>
        <p:nvSpPr>
          <p:cNvPr id="11" name="Tekstin paikkamerkki 10"/>
          <p:cNvSpPr>
            <a:spLocks noGrp="1"/>
          </p:cNvSpPr>
          <p:nvPr>
            <p:ph type="body" sz="quarter" idx="14" hasCustomPrompt="1"/>
          </p:nvPr>
        </p:nvSpPr>
        <p:spPr>
          <a:xfrm>
            <a:off x="376236" y="562939"/>
            <a:ext cx="3600451" cy="252000"/>
          </a:xfrm>
        </p:spPr>
        <p:txBody>
          <a:bodyPr/>
          <a:lstStyle>
            <a:lvl1pPr marL="0" indent="0">
              <a:lnSpc>
                <a:spcPts val="2600"/>
              </a:lnSpc>
              <a:spcBef>
                <a:spcPts val="0"/>
              </a:spcBef>
              <a:buNone/>
              <a:defRPr sz="2000" b="1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defRPr>
            </a:lvl1pPr>
          </a:lstStyle>
          <a:p>
            <a:pPr lvl="0"/>
            <a:r>
              <a:rPr lang="fi-FI" dirty="0"/>
              <a:t>Kiitos kun lajittelet!</a:t>
            </a:r>
          </a:p>
        </p:txBody>
      </p:sp>
      <p:sp>
        <p:nvSpPr>
          <p:cNvPr id="2" name="Otsikko 1"/>
          <p:cNvSpPr>
            <a:spLocks noGrp="1"/>
          </p:cNvSpPr>
          <p:nvPr>
            <p:ph type="title" hasCustomPrompt="1"/>
          </p:nvPr>
        </p:nvSpPr>
        <p:spPr>
          <a:xfrm>
            <a:off x="376238" y="931323"/>
            <a:ext cx="3600449" cy="720000"/>
          </a:xfrm>
        </p:spPr>
        <p:txBody>
          <a:bodyPr/>
          <a:lstStyle>
            <a:lvl1pPr>
              <a:lnSpc>
                <a:spcPts val="3000"/>
              </a:lnSpc>
              <a:defRPr sz="2600" b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fi-FI" dirty="0"/>
              <a:t>Otsikko</a:t>
            </a: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42B02-74FC-4320-A08D-C58DA89F77A2}" type="slidenum">
              <a:rPr lang="fi-FI" smtClean="0"/>
              <a:pPr/>
              <a:t>‹#›</a:t>
            </a:fld>
            <a:endParaRPr lang="fi-FI"/>
          </a:p>
        </p:txBody>
      </p:sp>
      <p:pic>
        <p:nvPicPr>
          <p:cNvPr id="17" name="Kuva 16">
            <a:extLst>
              <a:ext uri="{FF2B5EF4-FFF2-40B4-BE49-F238E27FC236}">
                <a16:creationId xmlns:a16="http://schemas.microsoft.com/office/drawing/2014/main" id="{2EA3EDA7-8409-4ECB-8AC0-7C3CBDD9936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059057" y="403567"/>
            <a:ext cx="935594" cy="1262309"/>
          </a:xfrm>
          <a:prstGeom prst="rect">
            <a:avLst/>
          </a:prstGeom>
        </p:spPr>
      </p:pic>
      <p:sp>
        <p:nvSpPr>
          <p:cNvPr id="9" name="Tekstin paikkamerkki 10">
            <a:extLst>
              <a:ext uri="{FF2B5EF4-FFF2-40B4-BE49-F238E27FC236}">
                <a16:creationId xmlns:a16="http://schemas.microsoft.com/office/drawing/2014/main" id="{BCD8E8EB-8521-41AB-8DA5-8EFC518E5A1B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5705475" y="562939"/>
            <a:ext cx="3600451" cy="252000"/>
          </a:xfrm>
        </p:spPr>
        <p:txBody>
          <a:bodyPr/>
          <a:lstStyle>
            <a:lvl1pPr marL="0" indent="0">
              <a:lnSpc>
                <a:spcPts val="2600"/>
              </a:lnSpc>
              <a:spcBef>
                <a:spcPts val="0"/>
              </a:spcBef>
              <a:buNone/>
              <a:defRPr sz="2000" b="1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defRPr>
            </a:lvl1pPr>
          </a:lstStyle>
          <a:p>
            <a:pPr lvl="0"/>
            <a:r>
              <a:rPr lang="fi-FI" dirty="0"/>
              <a:t>Kiitos kun lajittelet!</a:t>
            </a:r>
          </a:p>
        </p:txBody>
      </p:sp>
      <p:pic>
        <p:nvPicPr>
          <p:cNvPr id="12" name="Kuva 11">
            <a:extLst>
              <a:ext uri="{FF2B5EF4-FFF2-40B4-BE49-F238E27FC236}">
                <a16:creationId xmlns:a16="http://schemas.microsoft.com/office/drawing/2014/main" id="{FB645BBC-0AAA-4B3D-9315-4E8A5A46AFF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394135" y="403567"/>
            <a:ext cx="935594" cy="1262309"/>
          </a:xfrm>
          <a:prstGeom prst="rect">
            <a:avLst/>
          </a:prstGeom>
        </p:spPr>
      </p:pic>
      <p:pic>
        <p:nvPicPr>
          <p:cNvPr id="10" name="Kuva 9" descr="Sakset tasaisella täytöllä">
            <a:extLst>
              <a:ext uri="{FF2B5EF4-FFF2-40B4-BE49-F238E27FC236}">
                <a16:creationId xmlns:a16="http://schemas.microsoft.com/office/drawing/2014/main" id="{0B237C24-0C7C-4078-A35C-DA4E0F5A8FA3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rot="8100000">
            <a:off x="5215787" y="7150731"/>
            <a:ext cx="271348" cy="271348"/>
          </a:xfrm>
          <a:prstGeom prst="rect">
            <a:avLst/>
          </a:prstGeom>
        </p:spPr>
      </p:pic>
      <p:cxnSp>
        <p:nvCxnSpPr>
          <p:cNvPr id="13" name="Suora yhdysviiva 12">
            <a:extLst>
              <a:ext uri="{FF2B5EF4-FFF2-40B4-BE49-F238E27FC236}">
                <a16:creationId xmlns:a16="http://schemas.microsoft.com/office/drawing/2014/main" id="{A9393D3F-EDE2-499A-AE0E-F78EC4D53BEF}"/>
              </a:ext>
            </a:extLst>
          </p:cNvPr>
          <p:cNvCxnSpPr>
            <a:cxnSpLocks/>
          </p:cNvCxnSpPr>
          <p:nvPr userDrawn="1"/>
        </p:nvCxnSpPr>
        <p:spPr>
          <a:xfrm flipV="1">
            <a:off x="5346700" y="181232"/>
            <a:ext cx="0" cy="6907402"/>
          </a:xfrm>
          <a:prstGeom prst="line">
            <a:avLst/>
          </a:prstGeom>
          <a:ln w="12700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35364371"/>
      </p:ext>
    </p:extLst>
  </p:cSld>
  <p:clrMapOvr>
    <a:masterClrMapping/>
  </p:clrMapOvr>
  <p:transition>
    <p:fade/>
  </p:transition>
  <p:hf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sisus:Otsikko,ingressi,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uorakulmio 13">
            <a:extLst>
              <a:ext uri="{FF2B5EF4-FFF2-40B4-BE49-F238E27FC236}">
                <a16:creationId xmlns:a16="http://schemas.microsoft.com/office/drawing/2014/main" id="{3B2B6826-047B-4AF1-860A-4924068B7796}"/>
              </a:ext>
            </a:extLst>
          </p:cNvPr>
          <p:cNvSpPr/>
          <p:nvPr userDrawn="1"/>
        </p:nvSpPr>
        <p:spPr>
          <a:xfrm>
            <a:off x="188070" y="179837"/>
            <a:ext cx="4985819" cy="7200000"/>
          </a:xfrm>
          <a:prstGeom prst="rect">
            <a:avLst/>
          </a:prstGeom>
          <a:solidFill>
            <a:srgbClr val="FFF4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fi-FI"/>
          </a:p>
        </p:txBody>
      </p:sp>
      <p:sp>
        <p:nvSpPr>
          <p:cNvPr id="15" name="Suorakulmio 14">
            <a:extLst>
              <a:ext uri="{FF2B5EF4-FFF2-40B4-BE49-F238E27FC236}">
                <a16:creationId xmlns:a16="http://schemas.microsoft.com/office/drawing/2014/main" id="{D20B0184-D770-4888-B66C-6FDB531AF52B}"/>
              </a:ext>
            </a:extLst>
          </p:cNvPr>
          <p:cNvSpPr/>
          <p:nvPr userDrawn="1"/>
        </p:nvSpPr>
        <p:spPr>
          <a:xfrm>
            <a:off x="5542565" y="179837"/>
            <a:ext cx="4985819" cy="7200000"/>
          </a:xfrm>
          <a:prstGeom prst="rect">
            <a:avLst/>
          </a:prstGeom>
          <a:solidFill>
            <a:srgbClr val="FFB96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fi-FI"/>
          </a:p>
        </p:txBody>
      </p:sp>
      <p:sp>
        <p:nvSpPr>
          <p:cNvPr id="11" name="Tekstin paikkamerkki 10"/>
          <p:cNvSpPr>
            <a:spLocks noGrp="1"/>
          </p:cNvSpPr>
          <p:nvPr>
            <p:ph type="body" sz="quarter" idx="14" hasCustomPrompt="1"/>
          </p:nvPr>
        </p:nvSpPr>
        <p:spPr>
          <a:xfrm>
            <a:off x="376236" y="562939"/>
            <a:ext cx="3600451" cy="252000"/>
          </a:xfrm>
        </p:spPr>
        <p:txBody>
          <a:bodyPr/>
          <a:lstStyle>
            <a:lvl1pPr marL="0" indent="0">
              <a:lnSpc>
                <a:spcPts val="2600"/>
              </a:lnSpc>
              <a:spcBef>
                <a:spcPts val="0"/>
              </a:spcBef>
              <a:buNone/>
              <a:defRPr sz="2000" b="1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defRPr>
            </a:lvl1pPr>
          </a:lstStyle>
          <a:p>
            <a:pPr lvl="0"/>
            <a:r>
              <a:rPr lang="fi-FI" dirty="0"/>
              <a:t>Kiitos kun lajittelet!</a:t>
            </a:r>
          </a:p>
        </p:txBody>
      </p:sp>
      <p:sp>
        <p:nvSpPr>
          <p:cNvPr id="2" name="Otsikko 1"/>
          <p:cNvSpPr>
            <a:spLocks noGrp="1"/>
          </p:cNvSpPr>
          <p:nvPr>
            <p:ph type="title" hasCustomPrompt="1"/>
          </p:nvPr>
        </p:nvSpPr>
        <p:spPr>
          <a:xfrm>
            <a:off x="376238" y="931323"/>
            <a:ext cx="3600449" cy="720000"/>
          </a:xfrm>
        </p:spPr>
        <p:txBody>
          <a:bodyPr/>
          <a:lstStyle>
            <a:lvl1pPr>
              <a:lnSpc>
                <a:spcPts val="3000"/>
              </a:lnSpc>
              <a:defRPr sz="2600" b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fi-FI" dirty="0"/>
              <a:t>Otsikko</a:t>
            </a: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42B02-74FC-4320-A08D-C58DA89F77A2}" type="slidenum">
              <a:rPr lang="fi-FI" smtClean="0"/>
              <a:pPr/>
              <a:t>‹#›</a:t>
            </a:fld>
            <a:endParaRPr lang="fi-FI"/>
          </a:p>
        </p:txBody>
      </p:sp>
      <p:pic>
        <p:nvPicPr>
          <p:cNvPr id="17" name="Kuva 16">
            <a:extLst>
              <a:ext uri="{FF2B5EF4-FFF2-40B4-BE49-F238E27FC236}">
                <a16:creationId xmlns:a16="http://schemas.microsoft.com/office/drawing/2014/main" id="{2EA3EDA7-8409-4ECB-8AC0-7C3CBDD9936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059057" y="403567"/>
            <a:ext cx="935594" cy="1262309"/>
          </a:xfrm>
          <a:prstGeom prst="rect">
            <a:avLst/>
          </a:prstGeom>
        </p:spPr>
      </p:pic>
      <p:sp>
        <p:nvSpPr>
          <p:cNvPr id="9" name="Tekstin paikkamerkki 10">
            <a:extLst>
              <a:ext uri="{FF2B5EF4-FFF2-40B4-BE49-F238E27FC236}">
                <a16:creationId xmlns:a16="http://schemas.microsoft.com/office/drawing/2014/main" id="{BCD8E8EB-8521-41AB-8DA5-8EFC518E5A1B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5705475" y="562939"/>
            <a:ext cx="3600451" cy="252000"/>
          </a:xfrm>
        </p:spPr>
        <p:txBody>
          <a:bodyPr/>
          <a:lstStyle>
            <a:lvl1pPr marL="0" indent="0">
              <a:lnSpc>
                <a:spcPts val="2600"/>
              </a:lnSpc>
              <a:spcBef>
                <a:spcPts val="0"/>
              </a:spcBef>
              <a:buNone/>
              <a:defRPr sz="2000" b="1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defRPr>
            </a:lvl1pPr>
          </a:lstStyle>
          <a:p>
            <a:pPr lvl="0"/>
            <a:r>
              <a:rPr lang="fi-FI" dirty="0"/>
              <a:t>Kiitos kun lajittelet!</a:t>
            </a:r>
          </a:p>
        </p:txBody>
      </p:sp>
      <p:pic>
        <p:nvPicPr>
          <p:cNvPr id="12" name="Kuva 11">
            <a:extLst>
              <a:ext uri="{FF2B5EF4-FFF2-40B4-BE49-F238E27FC236}">
                <a16:creationId xmlns:a16="http://schemas.microsoft.com/office/drawing/2014/main" id="{FB645BBC-0AAA-4B3D-9315-4E8A5A46AFF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394135" y="403567"/>
            <a:ext cx="935594" cy="1262309"/>
          </a:xfrm>
          <a:prstGeom prst="rect">
            <a:avLst/>
          </a:prstGeom>
        </p:spPr>
      </p:pic>
      <p:pic>
        <p:nvPicPr>
          <p:cNvPr id="10" name="Kuva 9" descr="Sakset tasaisella täytöllä">
            <a:extLst>
              <a:ext uri="{FF2B5EF4-FFF2-40B4-BE49-F238E27FC236}">
                <a16:creationId xmlns:a16="http://schemas.microsoft.com/office/drawing/2014/main" id="{B0B86008-59F5-462D-B980-A2423F505E56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rot="8100000">
            <a:off x="5215787" y="7150731"/>
            <a:ext cx="271348" cy="271348"/>
          </a:xfrm>
          <a:prstGeom prst="rect">
            <a:avLst/>
          </a:prstGeom>
        </p:spPr>
      </p:pic>
      <p:cxnSp>
        <p:nvCxnSpPr>
          <p:cNvPr id="13" name="Suora yhdysviiva 12">
            <a:extLst>
              <a:ext uri="{FF2B5EF4-FFF2-40B4-BE49-F238E27FC236}">
                <a16:creationId xmlns:a16="http://schemas.microsoft.com/office/drawing/2014/main" id="{60253D1E-70FC-4119-84B0-2885DB479830}"/>
              </a:ext>
            </a:extLst>
          </p:cNvPr>
          <p:cNvCxnSpPr>
            <a:cxnSpLocks/>
          </p:cNvCxnSpPr>
          <p:nvPr userDrawn="1"/>
        </p:nvCxnSpPr>
        <p:spPr>
          <a:xfrm flipV="1">
            <a:off x="5346700" y="181232"/>
            <a:ext cx="0" cy="6907402"/>
          </a:xfrm>
          <a:prstGeom prst="line">
            <a:avLst/>
          </a:prstGeom>
          <a:ln w="12700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64985554"/>
      </p:ext>
    </p:extLst>
  </p:cSld>
  <p:clrMapOvr>
    <a:masterClrMapping/>
  </p:clrMapOvr>
  <p:transition>
    <p:fade/>
  </p:transition>
  <p:hf hdr="0" ftr="0" dt="0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1347615" y="816633"/>
            <a:ext cx="8475483" cy="1110617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1347613" y="2195514"/>
            <a:ext cx="8460640" cy="418821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fi-FI" dirty="0"/>
              <a:t>Luettelo ensimmäinen taso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9823097" y="6383725"/>
            <a:ext cx="400943" cy="367481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ctr">
              <a:defRPr sz="1169">
                <a:solidFill>
                  <a:schemeClr val="accent3">
                    <a:lumMod val="75000"/>
                  </a:schemeClr>
                </a:solidFill>
                <a:latin typeface="Futura Bk BT" panose="020B0502020204020303" pitchFamily="34" charset="0"/>
              </a:defRPr>
            </a:lvl1pPr>
          </a:lstStyle>
          <a:p>
            <a:fld id="{24342B02-74FC-4320-A08D-C58DA89F77A2}" type="slidenum">
              <a:rPr lang="fi-FI" smtClean="0"/>
              <a:pPr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704375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2" r:id="rId1"/>
    <p:sldLayoutId id="2147483803" r:id="rId2"/>
    <p:sldLayoutId id="2147483806" r:id="rId3"/>
    <p:sldLayoutId id="2147483804" r:id="rId4"/>
    <p:sldLayoutId id="2147483805" r:id="rId5"/>
  </p:sldLayoutIdLst>
  <p:transition>
    <p:fade/>
  </p:transition>
  <p:hf hdr="0" ftr="0" dt="0"/>
  <p:txStyles>
    <p:titleStyle>
      <a:lvl1pPr algn="l" defTabSz="1069208" rtl="0" eaLnBrk="1" latinLnBrk="0" hangingPunct="1">
        <a:lnSpc>
          <a:spcPts val="3000"/>
        </a:lnSpc>
        <a:spcBef>
          <a:spcPct val="0"/>
        </a:spcBef>
        <a:buNone/>
        <a:tabLst>
          <a:tab pos="835319" algn="l"/>
        </a:tabLst>
        <a:defRPr sz="2600" b="1" kern="1200">
          <a:solidFill>
            <a:schemeClr val="tx2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1pPr>
    </p:titleStyle>
    <p:bodyStyle>
      <a:lvl1pPr marL="252569" indent="-252569" algn="l" defTabSz="1069208" rtl="0" eaLnBrk="1" latinLnBrk="0" hangingPunct="1">
        <a:lnSpc>
          <a:spcPts val="2600"/>
        </a:lnSpc>
        <a:spcBef>
          <a:spcPts val="600"/>
        </a:spcBef>
        <a:buClr>
          <a:schemeClr val="accent2"/>
        </a:buClr>
        <a:buFont typeface="Arial" pitchFamily="34" charset="0"/>
        <a:buChar char="●"/>
        <a:defRPr sz="2400" kern="1200">
          <a:solidFill>
            <a:schemeClr val="tx1"/>
          </a:solidFill>
          <a:latin typeface="Roboto Mono" panose="00000009000000000000" pitchFamily="49" charset="0"/>
          <a:ea typeface="Roboto Mono" panose="00000009000000000000" pitchFamily="49" charset="0"/>
          <a:cs typeface="+mn-cs"/>
        </a:defRPr>
      </a:lvl1pPr>
      <a:lvl2pPr marL="505138" indent="-252569" algn="l" defTabSz="1069208" rtl="0" eaLnBrk="1" latinLnBrk="0" hangingPunct="1">
        <a:lnSpc>
          <a:spcPts val="2600"/>
        </a:lnSpc>
        <a:spcBef>
          <a:spcPts val="600"/>
        </a:spcBef>
        <a:buClr>
          <a:schemeClr val="accent2"/>
        </a:buClr>
        <a:buFont typeface="Symbol" panose="05050102010706020507" pitchFamily="18" charset="2"/>
        <a:buChar char="·"/>
        <a:defRPr sz="2400" kern="1200">
          <a:solidFill>
            <a:schemeClr val="tx1"/>
          </a:solidFill>
          <a:latin typeface="Roboto Mono" panose="00000009000000000000" pitchFamily="49" charset="0"/>
          <a:ea typeface="Roboto Mono" panose="00000009000000000000" pitchFamily="49" charset="0"/>
          <a:cs typeface="+mn-cs"/>
        </a:defRPr>
      </a:lvl2pPr>
      <a:lvl3pPr marL="757706" indent="-252569" algn="l" defTabSz="1069208" rtl="0" eaLnBrk="1" latinLnBrk="0" hangingPunct="1">
        <a:lnSpc>
          <a:spcPts val="2000"/>
        </a:lnSpc>
        <a:spcBef>
          <a:spcPts val="600"/>
        </a:spcBef>
        <a:buClr>
          <a:schemeClr val="accent2"/>
        </a:buClr>
        <a:buFont typeface="Arial" pitchFamily="34" charset="0"/>
        <a:buChar char="•"/>
        <a:defRPr sz="1800" kern="1200">
          <a:solidFill>
            <a:schemeClr val="accent4">
              <a:lumMod val="75000"/>
            </a:schemeClr>
          </a:solidFill>
          <a:latin typeface="Roboto Mono" panose="00000009000000000000" pitchFamily="49" charset="0"/>
          <a:ea typeface="Roboto Mono" panose="00000009000000000000" pitchFamily="49" charset="0"/>
          <a:cs typeface="+mn-cs"/>
        </a:defRPr>
      </a:lvl3pPr>
      <a:lvl4pPr marL="1010275" indent="-252569" algn="l" defTabSz="1069208" rtl="0" eaLnBrk="1" latinLnBrk="0" hangingPunct="1">
        <a:lnSpc>
          <a:spcPts val="2000"/>
        </a:lnSpc>
        <a:spcBef>
          <a:spcPts val="600"/>
        </a:spcBef>
        <a:buClr>
          <a:schemeClr val="accent2"/>
        </a:buClr>
        <a:buFont typeface="Arial" pitchFamily="34" charset="0"/>
        <a:buChar char="•"/>
        <a:defRPr sz="1800" kern="1200">
          <a:solidFill>
            <a:schemeClr val="accent4">
              <a:lumMod val="75000"/>
            </a:schemeClr>
          </a:solidFill>
          <a:latin typeface="Roboto Mono" panose="00000009000000000000" pitchFamily="49" charset="0"/>
          <a:ea typeface="Roboto Mono" panose="00000009000000000000" pitchFamily="49" charset="0"/>
          <a:cs typeface="+mn-cs"/>
        </a:defRPr>
      </a:lvl4pPr>
      <a:lvl5pPr marL="1262844" indent="-252569" algn="l" defTabSz="1069208" rtl="0" eaLnBrk="1" latinLnBrk="0" hangingPunct="1">
        <a:lnSpc>
          <a:spcPts val="2000"/>
        </a:lnSpc>
        <a:spcBef>
          <a:spcPts val="600"/>
        </a:spcBef>
        <a:buClr>
          <a:schemeClr val="accent2"/>
        </a:buClr>
        <a:buFont typeface="Arial" pitchFamily="34" charset="0"/>
        <a:buChar char="•"/>
        <a:defRPr sz="1800" i="0" kern="1200">
          <a:solidFill>
            <a:schemeClr val="accent4">
              <a:lumMod val="75000"/>
            </a:schemeClr>
          </a:solidFill>
          <a:latin typeface="Roboto Mono" panose="00000009000000000000" pitchFamily="49" charset="0"/>
          <a:ea typeface="Roboto Mono" panose="00000009000000000000" pitchFamily="49" charset="0"/>
          <a:cs typeface="+mn-cs"/>
        </a:defRPr>
      </a:lvl5pPr>
      <a:lvl6pPr marL="2940322" indent="-267302" algn="l" defTabSz="1069208" rtl="0" eaLnBrk="1" latinLnBrk="0" hangingPunct="1">
        <a:spcBef>
          <a:spcPct val="20000"/>
        </a:spcBef>
        <a:buFont typeface="Arial" pitchFamily="34" charset="0"/>
        <a:buChar char="•"/>
        <a:defRPr sz="2339" kern="1200">
          <a:solidFill>
            <a:schemeClr val="tx1"/>
          </a:solidFill>
          <a:latin typeface="+mn-lt"/>
          <a:ea typeface="+mn-ea"/>
          <a:cs typeface="+mn-cs"/>
        </a:defRPr>
      </a:lvl6pPr>
      <a:lvl7pPr marL="3474926" indent="-267302" algn="l" defTabSz="1069208" rtl="0" eaLnBrk="1" latinLnBrk="0" hangingPunct="1">
        <a:spcBef>
          <a:spcPct val="20000"/>
        </a:spcBef>
        <a:buFont typeface="Arial" pitchFamily="34" charset="0"/>
        <a:buChar char="•"/>
        <a:defRPr sz="2339" kern="1200">
          <a:solidFill>
            <a:schemeClr val="tx1"/>
          </a:solidFill>
          <a:latin typeface="+mn-lt"/>
          <a:ea typeface="+mn-ea"/>
          <a:cs typeface="+mn-cs"/>
        </a:defRPr>
      </a:lvl7pPr>
      <a:lvl8pPr marL="4009530" indent="-267302" algn="l" defTabSz="1069208" rtl="0" eaLnBrk="1" latinLnBrk="0" hangingPunct="1">
        <a:spcBef>
          <a:spcPct val="20000"/>
        </a:spcBef>
        <a:buFont typeface="Arial" pitchFamily="34" charset="0"/>
        <a:buChar char="•"/>
        <a:defRPr sz="2339" kern="1200">
          <a:solidFill>
            <a:schemeClr val="tx1"/>
          </a:solidFill>
          <a:latin typeface="+mn-lt"/>
          <a:ea typeface="+mn-ea"/>
          <a:cs typeface="+mn-cs"/>
        </a:defRPr>
      </a:lvl8pPr>
      <a:lvl9pPr marL="4544134" indent="-267302" algn="l" defTabSz="1069208" rtl="0" eaLnBrk="1" latinLnBrk="0" hangingPunct="1">
        <a:spcBef>
          <a:spcPct val="20000"/>
        </a:spcBef>
        <a:buFont typeface="Arial" pitchFamily="34" charset="0"/>
        <a:buChar char="•"/>
        <a:defRPr sz="233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1pPr>
      <a:lvl2pPr marL="534604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2pPr>
      <a:lvl3pPr marL="1069208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3pPr>
      <a:lvl4pPr marL="1603812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4pPr>
      <a:lvl5pPr marL="2138416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5pPr>
      <a:lvl6pPr marL="2673020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6pPr>
      <a:lvl7pPr marL="3207624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7pPr>
      <a:lvl8pPr marL="3742228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8pPr>
      <a:lvl9pPr marL="4276832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247" userDrawn="1">
          <p15:clr>
            <a:srgbClr val="F26B43"/>
          </p15:clr>
        </p15:guide>
        <p15:guide id="3" orient="horz" pos="514" userDrawn="1">
          <p15:clr>
            <a:srgbClr val="F26B43"/>
          </p15:clr>
        </p15:guide>
        <p15:guide id="4" orient="horz" pos="4309" userDrawn="1">
          <p15:clr>
            <a:srgbClr val="F26B43"/>
          </p15:clr>
        </p15:guide>
        <p15:guide id="6" orient="horz" pos="1043" userDrawn="1">
          <p15:clr>
            <a:srgbClr val="F26B43"/>
          </p15:clr>
        </p15:guide>
        <p15:guide id="8" pos="3368" userDrawn="1">
          <p15:clr>
            <a:srgbClr val="F26B43"/>
          </p15:clr>
        </p15:guide>
        <p15:guide id="9" pos="3254" userDrawn="1">
          <p15:clr>
            <a:srgbClr val="F26B43"/>
          </p15:clr>
        </p15:guide>
        <p15:guide id="10" pos="3481" userDrawn="1">
          <p15:clr>
            <a:srgbClr val="F26B43"/>
          </p15:clr>
        </p15:guide>
        <p15:guide id="11" pos="6495" userDrawn="1">
          <p15:clr>
            <a:srgbClr val="F26B43"/>
          </p15:clr>
        </p15:guide>
        <p15:guide id="12" pos="113" userDrawn="1">
          <p15:clr>
            <a:srgbClr val="F26B43"/>
          </p15:clr>
        </p15:guide>
        <p15:guide id="13" pos="3141" userDrawn="1">
          <p15:clr>
            <a:srgbClr val="F26B43"/>
          </p15:clr>
        </p15:guide>
        <p15:guide id="14" pos="3594" userDrawn="1">
          <p15:clr>
            <a:srgbClr val="F26B43"/>
          </p15:clr>
        </p15:guide>
        <p15:guide id="15" pos="237" userDrawn="1">
          <p15:clr>
            <a:srgbClr val="F26B43"/>
          </p15:clr>
        </p15:guide>
        <p15:guide id="16" orient="horz" pos="4536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5" Type="http://schemas.openxmlformats.org/officeDocument/2006/relationships/hyperlink" Target="http://www.biojate.info/lajittelu" TargetMode="External"/><Relationship Id="rId4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biojate.info/lajittelu" TargetMode="External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5.xml"/><Relationship Id="rId4" Type="http://schemas.openxmlformats.org/officeDocument/2006/relationships/hyperlink" Target="http://www.biojate.info/lajittelu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4.xml"/><Relationship Id="rId4" Type="http://schemas.openxmlformats.org/officeDocument/2006/relationships/hyperlink" Target="http://www.biojate.info/lajittelu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iojate.info/lajittelu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8.png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5" Type="http://schemas.openxmlformats.org/officeDocument/2006/relationships/image" Target="../media/image8.png"/><Relationship Id="rId4" Type="http://schemas.openxmlformats.org/officeDocument/2006/relationships/hyperlink" Target="http://www.biojate.info/lajittelu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7.png"/><Relationship Id="rId5" Type="http://schemas.openxmlformats.org/officeDocument/2006/relationships/image" Target="../media/image8.png"/><Relationship Id="rId4" Type="http://schemas.openxmlformats.org/officeDocument/2006/relationships/hyperlink" Target="http://www.biojate.info/lajittelu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8.png"/><Relationship Id="rId4" Type="http://schemas.openxmlformats.org/officeDocument/2006/relationships/hyperlink" Target="http://www.biojate.info/lajittelu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" name="Kuva 28">
            <a:extLst>
              <a:ext uri="{FF2B5EF4-FFF2-40B4-BE49-F238E27FC236}">
                <a16:creationId xmlns:a16="http://schemas.microsoft.com/office/drawing/2014/main" id="{6DDCB03D-5DCB-4DD3-9EC2-BB809CFC4FD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 flipV="1">
            <a:off x="383493" y="5343599"/>
            <a:ext cx="4607704" cy="1321112"/>
          </a:xfrm>
          <a:prstGeom prst="rect">
            <a:avLst/>
          </a:prstGeom>
        </p:spPr>
      </p:pic>
      <p:pic>
        <p:nvPicPr>
          <p:cNvPr id="5" name="Kuva 4">
            <a:extLst>
              <a:ext uri="{FF2B5EF4-FFF2-40B4-BE49-F238E27FC236}">
                <a16:creationId xmlns:a16="http://schemas.microsoft.com/office/drawing/2014/main" id="{53D933D1-DC12-4ECC-9AAA-99DFAD41194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V="1">
            <a:off x="5706813" y="5628757"/>
            <a:ext cx="4602910" cy="1031972"/>
          </a:xfrm>
          <a:prstGeom prst="rect">
            <a:avLst/>
          </a:prstGeom>
        </p:spPr>
      </p:pic>
      <p:sp>
        <p:nvSpPr>
          <p:cNvPr id="19" name="Tekstiruutu 18">
            <a:extLst>
              <a:ext uri="{FF2B5EF4-FFF2-40B4-BE49-F238E27FC236}">
                <a16:creationId xmlns:a16="http://schemas.microsoft.com/office/drawing/2014/main" id="{C2C6900F-2299-4E3D-A29F-FC4B5E46CCD8}"/>
              </a:ext>
            </a:extLst>
          </p:cNvPr>
          <p:cNvSpPr txBox="1"/>
          <p:nvPr/>
        </p:nvSpPr>
        <p:spPr>
          <a:xfrm>
            <a:off x="5698575" y="6100707"/>
            <a:ext cx="4602910" cy="551204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ctr">
              <a:lnSpc>
                <a:spcPts val="1500"/>
              </a:lnSpc>
            </a:pPr>
            <a:r>
              <a:rPr lang="fi-FI" sz="1400" b="1" dirty="0">
                <a:latin typeface="Courier New" panose="02070309020205020404" pitchFamily="49" charset="0"/>
                <a:ea typeface="Roboto Mono" panose="00000009000000000000" pitchFamily="49" charset="0"/>
                <a:cs typeface="Courier New" panose="02070309020205020404" pitchFamily="49" charset="0"/>
              </a:rPr>
              <a:t>Biojätea</a:t>
            </a:r>
            <a:r>
              <a:rPr lang="fi-FI" sz="1400" b="1" dirty="0">
                <a:effectLst/>
                <a:latin typeface="Courier New" panose="02070309020205020404" pitchFamily="49" charset="0"/>
                <a:ea typeface="Roboto Mono" panose="00000009000000000000" pitchFamily="49" charset="0"/>
                <a:cs typeface="Courier New" panose="02070309020205020404" pitchFamily="49" charset="0"/>
              </a:rPr>
              <a:t>stiaan ei kuulu </a:t>
            </a:r>
            <a:r>
              <a:rPr lang="fi-FI" sz="1400" b="1" dirty="0">
                <a:latin typeface="Courier New" panose="02070309020205020404" pitchFamily="49" charset="0"/>
                <a:ea typeface="Roboto Mono" panose="00000009000000000000" pitchFamily="49" charset="0"/>
                <a:cs typeface="Courier New" panose="02070309020205020404" pitchFamily="49" charset="0"/>
              </a:rPr>
              <a:t>mikään </a:t>
            </a:r>
            <a:br>
              <a:rPr lang="fi-FI" sz="1400" b="1" dirty="0">
                <a:latin typeface="Courier New" panose="02070309020205020404" pitchFamily="49" charset="0"/>
                <a:ea typeface="Roboto Mono" panose="00000009000000000000" pitchFamily="49" charset="0"/>
                <a:cs typeface="Courier New" panose="02070309020205020404" pitchFamily="49" charset="0"/>
              </a:rPr>
            </a:br>
            <a:r>
              <a:rPr lang="fi-FI" sz="1400" b="1" dirty="0">
                <a:latin typeface="Courier New" panose="02070309020205020404" pitchFamily="49" charset="0"/>
                <a:ea typeface="Roboto Mono" panose="00000009000000000000" pitchFamily="49" charset="0"/>
                <a:cs typeface="Courier New" panose="02070309020205020404" pitchFamily="49" charset="0"/>
              </a:rPr>
              <a:t>maatumaton tai kompostoitumaton jäte.</a:t>
            </a:r>
          </a:p>
        </p:txBody>
      </p:sp>
      <p:sp>
        <p:nvSpPr>
          <p:cNvPr id="6" name="Tekstin paikkamerkki 5">
            <a:extLst>
              <a:ext uri="{FF2B5EF4-FFF2-40B4-BE49-F238E27FC236}">
                <a16:creationId xmlns:a16="http://schemas.microsoft.com/office/drawing/2014/main" id="{BC7C0947-7B73-4B6C-8667-AE917A5C5E5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83425" y="562939"/>
            <a:ext cx="3600451" cy="252000"/>
          </a:xfrm>
        </p:spPr>
        <p:txBody>
          <a:bodyPr/>
          <a:lstStyle/>
          <a:p>
            <a:pPr>
              <a:lnSpc>
                <a:spcPts val="2600"/>
              </a:lnSpc>
            </a:pPr>
            <a:r>
              <a:rPr lang="fi-FI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Kiitos kun lajittelet!</a:t>
            </a:r>
          </a:p>
        </p:txBody>
      </p:sp>
      <p:sp>
        <p:nvSpPr>
          <p:cNvPr id="4" name="Otsikko 3">
            <a:extLst>
              <a:ext uri="{FF2B5EF4-FFF2-40B4-BE49-F238E27FC236}">
                <a16:creationId xmlns:a16="http://schemas.microsoft.com/office/drawing/2014/main" id="{F6D591DC-66B1-4C92-B120-2D1EE5597A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04177" y="931323"/>
            <a:ext cx="3600449" cy="720000"/>
          </a:xfrm>
        </p:spPr>
        <p:txBody>
          <a:bodyPr/>
          <a:lstStyle/>
          <a:p>
            <a:r>
              <a:rPr lang="fi-FI" sz="2600" dirty="0">
                <a:latin typeface="Tahoma" panose="020B0604030504040204" pitchFamily="34" charset="0"/>
                <a:ea typeface="Tahoma" panose="020B0604030504040204" pitchFamily="34" charset="0"/>
              </a:rPr>
              <a:t>BIOJÄTE</a:t>
            </a:r>
          </a:p>
        </p:txBody>
      </p:sp>
      <p:sp>
        <p:nvSpPr>
          <p:cNvPr id="2" name="Tekstin paikkamerkki 1">
            <a:extLst>
              <a:ext uri="{FF2B5EF4-FFF2-40B4-BE49-F238E27FC236}">
                <a16:creationId xmlns:a16="http://schemas.microsoft.com/office/drawing/2014/main" id="{AF7CEBDC-3204-429F-96FF-1EC364F18B00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5705475" y="562939"/>
            <a:ext cx="3600451" cy="252000"/>
          </a:xfrm>
        </p:spPr>
        <p:txBody>
          <a:bodyPr/>
          <a:lstStyle/>
          <a:p>
            <a:r>
              <a:rPr lang="fi-FI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Kiitos kun lajittelet!</a:t>
            </a:r>
          </a:p>
        </p:txBody>
      </p:sp>
      <p:grpSp>
        <p:nvGrpSpPr>
          <p:cNvPr id="20" name="Ryhmä 19">
            <a:extLst>
              <a:ext uri="{FF2B5EF4-FFF2-40B4-BE49-F238E27FC236}">
                <a16:creationId xmlns:a16="http://schemas.microsoft.com/office/drawing/2014/main" id="{E09D41FB-1520-4533-B7E8-79F8B8F66DD3}"/>
              </a:ext>
            </a:extLst>
          </p:cNvPr>
          <p:cNvGrpSpPr/>
          <p:nvPr/>
        </p:nvGrpSpPr>
        <p:grpSpPr>
          <a:xfrm>
            <a:off x="8435600" y="4199299"/>
            <a:ext cx="2006961" cy="1866050"/>
            <a:chOff x="6040366" y="4453499"/>
            <a:chExt cx="2006961" cy="1866050"/>
          </a:xfrm>
        </p:grpSpPr>
        <p:pic>
          <p:nvPicPr>
            <p:cNvPr id="21" name="Kuva 20">
              <a:extLst>
                <a:ext uri="{FF2B5EF4-FFF2-40B4-BE49-F238E27FC236}">
                  <a16:creationId xmlns:a16="http://schemas.microsoft.com/office/drawing/2014/main" id="{B92B7FA8-C0B7-4540-A771-41E4EE91B5DB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6040366" y="4453499"/>
              <a:ext cx="2006961" cy="1866050"/>
            </a:xfrm>
            <a:prstGeom prst="rect">
              <a:avLst/>
            </a:prstGeom>
          </p:spPr>
        </p:pic>
        <p:sp>
          <p:nvSpPr>
            <p:cNvPr id="22" name="Tekstiruutu 21">
              <a:extLst>
                <a:ext uri="{FF2B5EF4-FFF2-40B4-BE49-F238E27FC236}">
                  <a16:creationId xmlns:a16="http://schemas.microsoft.com/office/drawing/2014/main" id="{9B3FC59C-E930-4F95-82B0-3A43AA671CE9}"/>
                </a:ext>
              </a:extLst>
            </p:cNvPr>
            <p:cNvSpPr txBox="1"/>
            <p:nvPr/>
          </p:nvSpPr>
          <p:spPr>
            <a:xfrm>
              <a:off x="6040366" y="4982450"/>
              <a:ext cx="2006961" cy="802777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0">
              <a:noAutofit/>
            </a:bodyPr>
            <a:lstStyle/>
            <a:p>
              <a:pPr algn="ctr">
                <a:lnSpc>
                  <a:spcPts val="1300"/>
                </a:lnSpc>
              </a:pPr>
              <a:r>
                <a:rPr lang="fi-FI" sz="1200" dirty="0">
                  <a:solidFill>
                    <a:schemeClr val="tx2"/>
                  </a:solidFill>
                  <a:latin typeface="Courier New" panose="02070309020205020404" pitchFamily="49" charset="0"/>
                  <a:ea typeface="Roboto Mono" panose="00000009000000000000" pitchFamily="49" charset="0"/>
                  <a:cs typeface="Courier New" panose="02070309020205020404" pitchFamily="49" charset="0"/>
                </a:rPr>
                <a:t>Korona-aikana </a:t>
              </a:r>
            </a:p>
            <a:p>
              <a:pPr algn="ctr">
                <a:lnSpc>
                  <a:spcPts val="1300"/>
                </a:lnSpc>
              </a:pPr>
              <a:r>
                <a:rPr lang="fi-FI" sz="1200" dirty="0">
                  <a:solidFill>
                    <a:schemeClr val="tx2"/>
                  </a:solidFill>
                  <a:latin typeface="Courier New" panose="02070309020205020404" pitchFamily="49" charset="0"/>
                  <a:ea typeface="Roboto Mono" panose="00000009000000000000" pitchFamily="49" charset="0"/>
                  <a:cs typeface="Courier New" panose="02070309020205020404" pitchFamily="49" charset="0"/>
                </a:rPr>
                <a:t>nuhapaperit lajitellaan </a:t>
              </a:r>
            </a:p>
            <a:p>
              <a:pPr algn="ctr">
                <a:lnSpc>
                  <a:spcPts val="1300"/>
                </a:lnSpc>
              </a:pPr>
              <a:r>
                <a:rPr lang="fi-FI" sz="1200" dirty="0">
                  <a:solidFill>
                    <a:schemeClr val="tx2"/>
                  </a:solidFill>
                  <a:latin typeface="Courier New" panose="02070309020205020404" pitchFamily="49" charset="0"/>
                  <a:ea typeface="Roboto Mono" panose="00000009000000000000" pitchFamily="49" charset="0"/>
                  <a:cs typeface="Courier New" panose="02070309020205020404" pitchFamily="49" charset="0"/>
                </a:rPr>
                <a:t>sekajätteeseen</a:t>
              </a:r>
            </a:p>
          </p:txBody>
        </p:sp>
      </p:grpSp>
      <p:sp>
        <p:nvSpPr>
          <p:cNvPr id="26" name="Tekstiruutu 25">
            <a:extLst>
              <a:ext uri="{FF2B5EF4-FFF2-40B4-BE49-F238E27FC236}">
                <a16:creationId xmlns:a16="http://schemas.microsoft.com/office/drawing/2014/main" id="{8CBA1A10-817B-4EE6-A6B6-55AB477997D0}"/>
              </a:ext>
            </a:extLst>
          </p:cNvPr>
          <p:cNvSpPr txBox="1"/>
          <p:nvPr/>
        </p:nvSpPr>
        <p:spPr>
          <a:xfrm>
            <a:off x="5704176" y="1651323"/>
            <a:ext cx="4602912" cy="2793704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marL="180000" indent="-180000">
              <a:lnSpc>
                <a:spcPts val="1500"/>
              </a:lnSpc>
              <a:spcBef>
                <a:spcPts val="600"/>
              </a:spcBef>
              <a:buClr>
                <a:schemeClr val="tx2"/>
              </a:buClr>
              <a:buSzPct val="120000"/>
              <a:buFont typeface="Arial" panose="020B0604020202020204" pitchFamily="34" charset="0"/>
              <a:buChar char="•"/>
            </a:pPr>
            <a:r>
              <a:rPr lang="fi-FI" sz="1400" dirty="0">
                <a:latin typeface="Courier New" panose="02070309020205020404" pitchFamily="49" charset="0"/>
                <a:ea typeface="Roboto Mono" panose="00000009000000000000" pitchFamily="49" charset="0"/>
                <a:cs typeface="Courier New" panose="02070309020205020404" pitchFamily="49" charset="0"/>
              </a:rPr>
              <a:t>hedelmien, vihannesten ja munien </a:t>
            </a:r>
            <a:br>
              <a:rPr lang="fi-FI" sz="1400" dirty="0">
                <a:latin typeface="Courier New" panose="02070309020205020404" pitchFamily="49" charset="0"/>
                <a:ea typeface="Roboto Mono" panose="00000009000000000000" pitchFamily="49" charset="0"/>
                <a:cs typeface="Courier New" panose="02070309020205020404" pitchFamily="49" charset="0"/>
              </a:rPr>
            </a:br>
            <a:r>
              <a:rPr lang="fi-FI" sz="1400" dirty="0">
                <a:latin typeface="Courier New" panose="02070309020205020404" pitchFamily="49" charset="0"/>
                <a:ea typeface="Roboto Mono" panose="00000009000000000000" pitchFamily="49" charset="0"/>
                <a:cs typeface="Courier New" panose="02070309020205020404" pitchFamily="49" charset="0"/>
              </a:rPr>
              <a:t>kuoret sekä ruoan tähteet</a:t>
            </a:r>
          </a:p>
          <a:p>
            <a:pPr marL="180000" indent="-180000">
              <a:lnSpc>
                <a:spcPts val="1500"/>
              </a:lnSpc>
              <a:spcBef>
                <a:spcPts val="600"/>
              </a:spcBef>
              <a:buClr>
                <a:schemeClr val="tx2"/>
              </a:buClr>
              <a:buSzPct val="120000"/>
              <a:buFont typeface="Arial" panose="020B0604020202020204" pitchFamily="34" charset="0"/>
              <a:buChar char="•"/>
            </a:pPr>
            <a:r>
              <a:rPr lang="fi-FI" sz="1400" dirty="0">
                <a:latin typeface="Courier New" panose="02070309020205020404" pitchFamily="49" charset="0"/>
                <a:ea typeface="Roboto Mono" panose="00000009000000000000" pitchFamily="49" charset="0"/>
                <a:cs typeface="Courier New" panose="02070309020205020404" pitchFamily="49" charset="0"/>
              </a:rPr>
              <a:t>kahvin porot ja suodatinpaperit</a:t>
            </a:r>
          </a:p>
          <a:p>
            <a:pPr marL="180000" indent="-180000">
              <a:lnSpc>
                <a:spcPts val="1500"/>
              </a:lnSpc>
              <a:spcBef>
                <a:spcPts val="600"/>
              </a:spcBef>
              <a:buClr>
                <a:schemeClr val="tx2"/>
              </a:buClr>
              <a:buSzPct val="120000"/>
              <a:buFont typeface="Arial" panose="020B0604020202020204" pitchFamily="34" charset="0"/>
              <a:buChar char="•"/>
            </a:pPr>
            <a:r>
              <a:rPr lang="fi-FI" sz="1400" dirty="0">
                <a:latin typeface="Courier New" panose="02070309020205020404" pitchFamily="49" charset="0"/>
                <a:ea typeface="Roboto Mono" panose="00000009000000000000" pitchFamily="49" charset="0"/>
                <a:cs typeface="Courier New" panose="02070309020205020404" pitchFamily="49" charset="0"/>
              </a:rPr>
              <a:t>teen lehdet ja teepussit (myös naru, lappu ja niitti)</a:t>
            </a:r>
          </a:p>
          <a:p>
            <a:pPr marL="180000" indent="-180000">
              <a:lnSpc>
                <a:spcPts val="1500"/>
              </a:lnSpc>
              <a:spcBef>
                <a:spcPts val="600"/>
              </a:spcBef>
              <a:buClr>
                <a:schemeClr val="tx2"/>
              </a:buClr>
              <a:buSzPct val="120000"/>
              <a:buFont typeface="Arial" panose="020B0604020202020204" pitchFamily="34" charset="0"/>
              <a:buChar char="•"/>
            </a:pPr>
            <a:r>
              <a:rPr lang="fi-FI" sz="1400" dirty="0">
                <a:latin typeface="Courier New" panose="02070309020205020404" pitchFamily="49" charset="0"/>
                <a:ea typeface="Roboto Mono" panose="00000009000000000000" pitchFamily="49" charset="0"/>
                <a:cs typeface="Courier New" panose="02070309020205020404" pitchFamily="49" charset="0"/>
              </a:rPr>
              <a:t>biohajoavat astiat</a:t>
            </a:r>
          </a:p>
          <a:p>
            <a:pPr marL="180000" indent="-180000">
              <a:lnSpc>
                <a:spcPts val="1500"/>
              </a:lnSpc>
              <a:spcBef>
                <a:spcPts val="600"/>
              </a:spcBef>
              <a:buClr>
                <a:schemeClr val="tx2"/>
              </a:buClr>
              <a:buSzPct val="120000"/>
              <a:buFont typeface="Arial" panose="020B0604020202020204" pitchFamily="34" charset="0"/>
              <a:buChar char="•"/>
            </a:pPr>
            <a:r>
              <a:rPr lang="fi-FI" sz="1400" dirty="0">
                <a:latin typeface="Courier New" panose="02070309020205020404" pitchFamily="49" charset="0"/>
                <a:ea typeface="Roboto Mono" panose="00000009000000000000" pitchFamily="49" charset="0"/>
                <a:cs typeface="Courier New" panose="02070309020205020404" pitchFamily="49" charset="0"/>
              </a:rPr>
              <a:t>kasvinosat ja kuihtuneet kukat</a:t>
            </a:r>
          </a:p>
          <a:p>
            <a:pPr marL="180000" indent="-180000">
              <a:lnSpc>
                <a:spcPts val="1500"/>
              </a:lnSpc>
              <a:spcBef>
                <a:spcPts val="600"/>
              </a:spcBef>
              <a:buClr>
                <a:schemeClr val="tx2"/>
              </a:buClr>
              <a:buSzPct val="120000"/>
              <a:buFont typeface="Arial" panose="020B0604020202020204" pitchFamily="34" charset="0"/>
              <a:buChar char="•"/>
            </a:pPr>
            <a:r>
              <a:rPr lang="fi-FI" sz="1400" dirty="0">
                <a:latin typeface="Courier New" panose="02070309020205020404" pitchFamily="49" charset="0"/>
                <a:ea typeface="Roboto Mono" panose="00000009000000000000" pitchFamily="49" charset="0"/>
                <a:cs typeface="Courier New" panose="02070309020205020404" pitchFamily="49" charset="0"/>
              </a:rPr>
              <a:t>pehmopaperit (talouspaperit, </a:t>
            </a:r>
            <a:br>
              <a:rPr lang="fi-FI" sz="1400" dirty="0">
                <a:latin typeface="Courier New" panose="02070309020205020404" pitchFamily="49" charset="0"/>
                <a:ea typeface="Roboto Mono" panose="00000009000000000000" pitchFamily="49" charset="0"/>
                <a:cs typeface="Courier New" panose="02070309020205020404" pitchFamily="49" charset="0"/>
              </a:rPr>
            </a:br>
            <a:r>
              <a:rPr lang="fi-FI" sz="1400" dirty="0">
                <a:latin typeface="Courier New" panose="02070309020205020404" pitchFamily="49" charset="0"/>
                <a:ea typeface="Roboto Mono" panose="00000009000000000000" pitchFamily="49" charset="0"/>
                <a:cs typeface="Courier New" panose="02070309020205020404" pitchFamily="49" charset="0"/>
              </a:rPr>
              <a:t>lautasliinat ja nenäliinat) </a:t>
            </a:r>
          </a:p>
          <a:p>
            <a:pPr marL="180000" indent="-180000">
              <a:lnSpc>
                <a:spcPts val="1500"/>
              </a:lnSpc>
              <a:spcBef>
                <a:spcPts val="600"/>
              </a:spcBef>
              <a:buClr>
                <a:schemeClr val="tx2"/>
              </a:buClr>
              <a:buSzPct val="120000"/>
              <a:buFont typeface="Arial" panose="020B0604020202020204" pitchFamily="34" charset="0"/>
              <a:buChar char="•"/>
            </a:pPr>
            <a:r>
              <a:rPr lang="fi-FI" sz="1400" dirty="0">
                <a:latin typeface="Courier New" panose="02070309020205020404" pitchFamily="49" charset="0"/>
                <a:ea typeface="Roboto Mono" panose="00000009000000000000" pitchFamily="49" charset="0"/>
                <a:cs typeface="Courier New" panose="02070309020205020404" pitchFamily="49" charset="0"/>
              </a:rPr>
              <a:t>Tarkista oman alueesi ohje!</a:t>
            </a:r>
          </a:p>
        </p:txBody>
      </p:sp>
      <p:sp>
        <p:nvSpPr>
          <p:cNvPr id="28" name="Tekstiruutu 27">
            <a:extLst>
              <a:ext uri="{FF2B5EF4-FFF2-40B4-BE49-F238E27FC236}">
                <a16:creationId xmlns:a16="http://schemas.microsoft.com/office/drawing/2014/main" id="{5E306FD5-A4BE-4474-9035-0B0E1FFDEF1E}"/>
              </a:ext>
            </a:extLst>
          </p:cNvPr>
          <p:cNvSpPr txBox="1"/>
          <p:nvPr/>
        </p:nvSpPr>
        <p:spPr>
          <a:xfrm>
            <a:off x="191193" y="6840539"/>
            <a:ext cx="4974531" cy="496192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ctr"/>
            <a:r>
              <a:rPr lang="fi-FI" sz="800" dirty="0">
                <a:effectLst/>
                <a:latin typeface="Courier New" panose="02070309020205020404" pitchFamily="49" charset="0"/>
                <a:ea typeface="Roboto Mono" panose="00000009000000000000" pitchFamily="49" charset="0"/>
                <a:cs typeface="Courier New" panose="02070309020205020404" pitchFamily="49" charset="0"/>
              </a:rPr>
              <a:t>Tarkista alueesi lajitteluohjeet verkosta: </a:t>
            </a:r>
            <a:r>
              <a:rPr lang="fi-FI" sz="800" dirty="0">
                <a:solidFill>
                  <a:schemeClr val="accent1">
                    <a:lumMod val="50000"/>
                  </a:schemeClr>
                </a:solidFill>
                <a:effectLst/>
                <a:latin typeface="Courier New" panose="02070309020205020404" pitchFamily="49" charset="0"/>
                <a:ea typeface="Roboto Mono" panose="00000009000000000000" pitchFamily="49" charset="0"/>
                <a:cs typeface="Courier New" panose="02070309020205020404" pitchFamily="49" charset="0"/>
                <a:hlinkClick r:id="rId5"/>
              </a:rPr>
              <a:t>www.biojate.info/lajittelu</a:t>
            </a:r>
            <a:r>
              <a:rPr lang="fi-FI" sz="800" dirty="0">
                <a:solidFill>
                  <a:schemeClr val="accent1">
                    <a:lumMod val="50000"/>
                  </a:schemeClr>
                </a:solidFill>
                <a:latin typeface="Courier New" panose="02070309020205020404" pitchFamily="49" charset="0"/>
                <a:ea typeface="Roboto Mono" panose="00000009000000000000" pitchFamily="49" charset="0"/>
                <a:cs typeface="Courier New" panose="02070309020205020404" pitchFamily="49" charset="0"/>
              </a:rPr>
              <a:t> #rakastajokamurua • @circwaste • @sykeinfo • biojate.info</a:t>
            </a:r>
            <a:br>
              <a:rPr lang="fi-FI" sz="800" dirty="0">
                <a:solidFill>
                  <a:schemeClr val="accent1">
                    <a:lumMod val="50000"/>
                  </a:schemeClr>
                </a:solidFill>
                <a:latin typeface="Courier New" panose="02070309020205020404" pitchFamily="49" charset="0"/>
                <a:ea typeface="Roboto Mono" panose="00000009000000000000" pitchFamily="49" charset="0"/>
                <a:cs typeface="Courier New" panose="02070309020205020404" pitchFamily="49" charset="0"/>
              </a:rPr>
            </a:br>
            <a:r>
              <a:rPr lang="fi-FI" sz="800" dirty="0">
                <a:solidFill>
                  <a:schemeClr val="accent1">
                    <a:lumMod val="50000"/>
                  </a:schemeClr>
                </a:solidFill>
                <a:latin typeface="Courier New" panose="02070309020205020404" pitchFamily="49" charset="0"/>
                <a:ea typeface="Roboto Mono" panose="00000009000000000000" pitchFamily="49" charset="0"/>
                <a:cs typeface="Courier New" panose="02070309020205020404" pitchFamily="49" charset="0"/>
              </a:rPr>
              <a:t>materiaalitkiertoon.fi • syke.fi</a:t>
            </a:r>
          </a:p>
        </p:txBody>
      </p:sp>
      <p:grpSp>
        <p:nvGrpSpPr>
          <p:cNvPr id="8" name="Ryhmä 7">
            <a:extLst>
              <a:ext uri="{FF2B5EF4-FFF2-40B4-BE49-F238E27FC236}">
                <a16:creationId xmlns:a16="http://schemas.microsoft.com/office/drawing/2014/main" id="{97917BFF-9FC7-4B60-A45A-D7F5A73D066A}"/>
              </a:ext>
            </a:extLst>
          </p:cNvPr>
          <p:cNvGrpSpPr/>
          <p:nvPr/>
        </p:nvGrpSpPr>
        <p:grpSpPr>
          <a:xfrm>
            <a:off x="5745308" y="4542757"/>
            <a:ext cx="1277869" cy="1179134"/>
            <a:chOff x="8606263" y="685128"/>
            <a:chExt cx="1277869" cy="1179134"/>
          </a:xfrm>
        </p:grpSpPr>
        <p:pic>
          <p:nvPicPr>
            <p:cNvPr id="7" name="Kuva 6">
              <a:extLst>
                <a:ext uri="{FF2B5EF4-FFF2-40B4-BE49-F238E27FC236}">
                  <a16:creationId xmlns:a16="http://schemas.microsoft.com/office/drawing/2014/main" id="{D28DB33B-849B-4B6A-81D0-AF2F4D9F28A8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8606263" y="685128"/>
              <a:ext cx="1277869" cy="1179134"/>
            </a:xfrm>
            <a:prstGeom prst="rect">
              <a:avLst/>
            </a:prstGeom>
          </p:spPr>
        </p:pic>
        <p:sp>
          <p:nvSpPr>
            <p:cNvPr id="18" name="Tekstiruutu 17">
              <a:extLst>
                <a:ext uri="{FF2B5EF4-FFF2-40B4-BE49-F238E27FC236}">
                  <a16:creationId xmlns:a16="http://schemas.microsoft.com/office/drawing/2014/main" id="{E449E5D4-FC8A-4EEE-B403-6CBEA7D6EB73}"/>
                </a:ext>
              </a:extLst>
            </p:cNvPr>
            <p:cNvSpPr txBox="1"/>
            <p:nvPr/>
          </p:nvSpPr>
          <p:spPr>
            <a:xfrm>
              <a:off x="8638568" y="986521"/>
              <a:ext cx="1213260" cy="669242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noAutofit/>
            </a:bodyPr>
            <a:lstStyle/>
            <a:p>
              <a:pPr algn="ctr">
                <a:lnSpc>
                  <a:spcPts val="1400"/>
                </a:lnSpc>
              </a:pPr>
              <a:r>
                <a:rPr lang="fi-FI" sz="1400" b="1" dirty="0">
                  <a:solidFill>
                    <a:schemeClr val="tx2"/>
                  </a:solidFill>
                  <a:latin typeface="Courier New" panose="02070309020205020404" pitchFamily="49" charset="0"/>
                  <a:ea typeface="Roboto Mono" panose="00000009000000000000" pitchFamily="49" charset="0"/>
                  <a:cs typeface="Courier New" panose="02070309020205020404" pitchFamily="49" charset="0"/>
                </a:rPr>
                <a:t>RUOKA ON </a:t>
              </a:r>
            </a:p>
            <a:p>
              <a:pPr algn="ctr">
                <a:lnSpc>
                  <a:spcPts val="1400"/>
                </a:lnSpc>
              </a:pPr>
              <a:r>
                <a:rPr lang="fi-FI" sz="1400" b="1" dirty="0">
                  <a:solidFill>
                    <a:schemeClr val="tx2"/>
                  </a:solidFill>
                  <a:latin typeface="Courier New" panose="02070309020205020404" pitchFamily="49" charset="0"/>
                  <a:ea typeface="Roboto Mono" panose="00000009000000000000" pitchFamily="49" charset="0"/>
                  <a:cs typeface="Courier New" panose="02070309020205020404" pitchFamily="49" charset="0"/>
                </a:rPr>
                <a:t>PARASTA </a:t>
              </a:r>
            </a:p>
            <a:p>
              <a:pPr algn="ctr">
                <a:lnSpc>
                  <a:spcPts val="1400"/>
                </a:lnSpc>
              </a:pPr>
              <a:r>
                <a:rPr lang="fi-FI" sz="1400" b="1" dirty="0">
                  <a:solidFill>
                    <a:schemeClr val="tx2"/>
                  </a:solidFill>
                  <a:latin typeface="Courier New" panose="02070309020205020404" pitchFamily="49" charset="0"/>
                  <a:ea typeface="Roboto Mono" panose="00000009000000000000" pitchFamily="49" charset="0"/>
                  <a:cs typeface="Courier New" panose="02070309020205020404" pitchFamily="49" charset="0"/>
                </a:rPr>
                <a:t>SYÖTYNÄ!</a:t>
              </a:r>
            </a:p>
          </p:txBody>
        </p:sp>
      </p:grpSp>
      <p:sp>
        <p:nvSpPr>
          <p:cNvPr id="16" name="Otsikko 3">
            <a:extLst>
              <a:ext uri="{FF2B5EF4-FFF2-40B4-BE49-F238E27FC236}">
                <a16:creationId xmlns:a16="http://schemas.microsoft.com/office/drawing/2014/main" id="{FB8348E6-0212-48D1-94AA-419BCEF9239F}"/>
              </a:ext>
            </a:extLst>
          </p:cNvPr>
          <p:cNvSpPr txBox="1">
            <a:spLocks/>
          </p:cNvSpPr>
          <p:nvPr/>
        </p:nvSpPr>
        <p:spPr>
          <a:xfrm>
            <a:off x="382685" y="931323"/>
            <a:ext cx="3600449" cy="720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 defTabSz="1069208" rtl="0" eaLnBrk="1" latinLnBrk="0" hangingPunct="1">
              <a:lnSpc>
                <a:spcPts val="3000"/>
              </a:lnSpc>
              <a:spcBef>
                <a:spcPct val="0"/>
              </a:spcBef>
              <a:buNone/>
              <a:tabLst>
                <a:tab pos="835319" algn="l"/>
              </a:tabLst>
              <a:defRPr sz="2800" b="1" kern="1200">
                <a:solidFill>
                  <a:schemeClr val="tx2"/>
                </a:solidFill>
                <a:latin typeface="Roboto Mono" panose="00000009000000000000" pitchFamily="49" charset="0"/>
                <a:ea typeface="Roboto Mono" panose="00000009000000000000" pitchFamily="49" charset="0"/>
                <a:cs typeface="Tahoma" panose="020B0604030504040204" pitchFamily="34" charset="0"/>
              </a:defRPr>
            </a:lvl1pPr>
          </a:lstStyle>
          <a:p>
            <a:r>
              <a:rPr lang="fi-FI" sz="2600" dirty="0">
                <a:latin typeface="Tahoma" panose="020B0604030504040204" pitchFamily="34" charset="0"/>
                <a:ea typeface="Tahoma" panose="020B0604030504040204" pitchFamily="34" charset="0"/>
              </a:rPr>
              <a:t>SEKAJÄTE</a:t>
            </a:r>
          </a:p>
        </p:txBody>
      </p:sp>
      <p:sp>
        <p:nvSpPr>
          <p:cNvPr id="27" name="Tekstiruutu 26">
            <a:extLst>
              <a:ext uri="{FF2B5EF4-FFF2-40B4-BE49-F238E27FC236}">
                <a16:creationId xmlns:a16="http://schemas.microsoft.com/office/drawing/2014/main" id="{CC73BD0C-0437-4CD2-A5FE-4547E139B616}"/>
              </a:ext>
            </a:extLst>
          </p:cNvPr>
          <p:cNvSpPr txBox="1"/>
          <p:nvPr/>
        </p:nvSpPr>
        <p:spPr>
          <a:xfrm>
            <a:off x="383493" y="5773389"/>
            <a:ext cx="4607704" cy="893193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ctr">
              <a:lnSpc>
                <a:spcPts val="1500"/>
              </a:lnSpc>
            </a:pPr>
            <a:r>
              <a:rPr lang="fi-FI" sz="1400" b="1" dirty="0">
                <a:latin typeface="Courier New" panose="02070309020205020404" pitchFamily="49" charset="0"/>
                <a:ea typeface="Roboto Mono" panose="00000009000000000000" pitchFamily="49" charset="0"/>
                <a:cs typeface="Courier New" panose="02070309020205020404" pitchFamily="49" charset="0"/>
              </a:rPr>
              <a:t>Sekajäteastiaan ei kuulu kierrätys-kelpoinen tavara tai materiaali, joille </a:t>
            </a:r>
            <a:br>
              <a:rPr lang="fi-FI" sz="1400" b="1" dirty="0">
                <a:latin typeface="Courier New" panose="02070309020205020404" pitchFamily="49" charset="0"/>
                <a:ea typeface="Roboto Mono" panose="00000009000000000000" pitchFamily="49" charset="0"/>
                <a:cs typeface="Courier New" panose="02070309020205020404" pitchFamily="49" charset="0"/>
              </a:rPr>
            </a:br>
            <a:r>
              <a:rPr lang="fi-FI" sz="1400" b="1" dirty="0">
                <a:latin typeface="Courier New" panose="02070309020205020404" pitchFamily="49" charset="0"/>
                <a:ea typeface="Roboto Mono" panose="00000009000000000000" pitchFamily="49" charset="0"/>
                <a:cs typeface="Courier New" panose="02070309020205020404" pitchFamily="49" charset="0"/>
              </a:rPr>
              <a:t>on omat keräysastiansa, eikä sähkölaitteet </a:t>
            </a:r>
            <a:br>
              <a:rPr lang="fi-FI" sz="1400" b="1" dirty="0">
                <a:latin typeface="Courier New" panose="02070309020205020404" pitchFamily="49" charset="0"/>
                <a:ea typeface="Roboto Mono" panose="00000009000000000000" pitchFamily="49" charset="0"/>
                <a:cs typeface="Courier New" panose="02070309020205020404" pitchFamily="49" charset="0"/>
              </a:rPr>
            </a:br>
            <a:r>
              <a:rPr lang="fi-FI" sz="1400" b="1" dirty="0">
                <a:latin typeface="Courier New" panose="02070309020205020404" pitchFamily="49" charset="0"/>
                <a:ea typeface="Roboto Mono" panose="00000009000000000000" pitchFamily="49" charset="0"/>
                <a:cs typeface="Courier New" panose="02070309020205020404" pitchFamily="49" charset="0"/>
              </a:rPr>
              <a:t>tai vaarallinen jäte (akut, paristot).</a:t>
            </a:r>
          </a:p>
        </p:txBody>
      </p:sp>
      <p:sp>
        <p:nvSpPr>
          <p:cNvPr id="30" name="Tekstiruutu 29">
            <a:extLst>
              <a:ext uri="{FF2B5EF4-FFF2-40B4-BE49-F238E27FC236}">
                <a16:creationId xmlns:a16="http://schemas.microsoft.com/office/drawing/2014/main" id="{7172ADD1-F1B5-4F1D-8FAF-CC0ECB344C3C}"/>
              </a:ext>
            </a:extLst>
          </p:cNvPr>
          <p:cNvSpPr txBox="1"/>
          <p:nvPr/>
        </p:nvSpPr>
        <p:spPr>
          <a:xfrm>
            <a:off x="389094" y="1651323"/>
            <a:ext cx="4602912" cy="4097352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marL="180000" indent="-180000">
              <a:lnSpc>
                <a:spcPts val="1500"/>
              </a:lnSpc>
              <a:spcBef>
                <a:spcPts val="500"/>
              </a:spcBef>
              <a:buClr>
                <a:schemeClr val="tx2"/>
              </a:buClr>
              <a:buSzPct val="120000"/>
              <a:buFont typeface="Arial" panose="020B0604020202020204" pitchFamily="34" charset="0"/>
              <a:buChar char="•"/>
            </a:pPr>
            <a:r>
              <a:rPr lang="fi-FI" sz="1400" dirty="0">
                <a:latin typeface="Courier New" panose="02070309020205020404" pitchFamily="49" charset="0"/>
                <a:ea typeface="Roboto Mono" panose="00000009000000000000" pitchFamily="49" charset="0"/>
                <a:cs typeface="Courier New" panose="02070309020205020404" pitchFamily="49" charset="0"/>
              </a:rPr>
              <a:t>purukumit</a:t>
            </a:r>
          </a:p>
          <a:p>
            <a:pPr marL="180000" indent="-180000">
              <a:lnSpc>
                <a:spcPts val="1500"/>
              </a:lnSpc>
              <a:spcBef>
                <a:spcPts val="500"/>
              </a:spcBef>
              <a:buClr>
                <a:schemeClr val="tx2"/>
              </a:buClr>
              <a:buSzPct val="120000"/>
              <a:buFont typeface="Arial" panose="020B0604020202020204" pitchFamily="34" charset="0"/>
              <a:buChar char="•"/>
            </a:pPr>
            <a:r>
              <a:rPr lang="fi-FI" sz="1400" dirty="0">
                <a:latin typeface="Courier New" panose="02070309020205020404" pitchFamily="49" charset="0"/>
                <a:ea typeface="Roboto Mono" panose="00000009000000000000" pitchFamily="49" charset="0"/>
                <a:cs typeface="Courier New" panose="02070309020205020404" pitchFamily="49" charset="0"/>
              </a:rPr>
              <a:t>hygieniatuotteet kuten terveyssiteet, tamponit ja vaipat</a:t>
            </a:r>
          </a:p>
          <a:p>
            <a:pPr marL="180000" indent="-180000">
              <a:lnSpc>
                <a:spcPts val="1500"/>
              </a:lnSpc>
              <a:spcBef>
                <a:spcPts val="500"/>
              </a:spcBef>
              <a:buClr>
                <a:schemeClr val="tx2"/>
              </a:buClr>
              <a:buSzPct val="120000"/>
              <a:buFont typeface="Arial" panose="020B0604020202020204" pitchFamily="34" charset="0"/>
              <a:buChar char="•"/>
            </a:pPr>
            <a:r>
              <a:rPr lang="fi-FI" sz="1400" dirty="0">
                <a:latin typeface="Courier New" panose="02070309020205020404" pitchFamily="49" charset="0"/>
                <a:ea typeface="Roboto Mono" panose="00000009000000000000" pitchFamily="49" charset="0"/>
                <a:cs typeface="Courier New" panose="02070309020205020404" pitchFamily="49" charset="0"/>
              </a:rPr>
              <a:t>tuorekelmu, sellofaani ja muoviaterimet </a:t>
            </a:r>
          </a:p>
          <a:p>
            <a:pPr marL="180000" indent="-180000">
              <a:lnSpc>
                <a:spcPts val="1500"/>
              </a:lnSpc>
              <a:spcBef>
                <a:spcPts val="500"/>
              </a:spcBef>
              <a:buClr>
                <a:schemeClr val="tx2"/>
              </a:buClr>
              <a:buSzPct val="120000"/>
              <a:buFont typeface="Arial" panose="020B0604020202020204" pitchFamily="34" charset="0"/>
              <a:buChar char="•"/>
            </a:pPr>
            <a:r>
              <a:rPr lang="fi-FI" sz="1400" dirty="0">
                <a:latin typeface="Courier New" panose="02070309020205020404" pitchFamily="49" charset="0"/>
                <a:ea typeface="Roboto Mono" panose="00000009000000000000" pitchFamily="49" charset="0"/>
                <a:cs typeface="Courier New" panose="02070309020205020404" pitchFamily="49" charset="0"/>
              </a:rPr>
              <a:t>PET-muovista valmistetut kartio-teepussit</a:t>
            </a:r>
          </a:p>
          <a:p>
            <a:pPr marL="180000" indent="-180000">
              <a:lnSpc>
                <a:spcPts val="1500"/>
              </a:lnSpc>
              <a:spcBef>
                <a:spcPts val="500"/>
              </a:spcBef>
              <a:buClr>
                <a:schemeClr val="tx2"/>
              </a:buClr>
              <a:buSzPct val="120000"/>
              <a:buFont typeface="Arial" panose="020B0604020202020204" pitchFamily="34" charset="0"/>
              <a:buChar char="•"/>
            </a:pPr>
            <a:r>
              <a:rPr lang="fi-FI" sz="1400" dirty="0">
                <a:latin typeface="Courier New" panose="02070309020205020404" pitchFamily="49" charset="0"/>
                <a:ea typeface="Roboto Mono" panose="00000009000000000000" pitchFamily="49" charset="0"/>
                <a:cs typeface="Courier New" panose="02070309020205020404" pitchFamily="49" charset="0"/>
              </a:rPr>
              <a:t>rikkoontuneet juomalasit ja kuumuuden kestävät lasiastiat</a:t>
            </a:r>
          </a:p>
          <a:p>
            <a:pPr marL="180000" indent="-180000">
              <a:lnSpc>
                <a:spcPts val="1500"/>
              </a:lnSpc>
              <a:spcBef>
                <a:spcPts val="500"/>
              </a:spcBef>
              <a:buClr>
                <a:schemeClr val="tx2"/>
              </a:buClr>
              <a:buSzPct val="120000"/>
              <a:buFont typeface="Arial" panose="020B0604020202020204" pitchFamily="34" charset="0"/>
              <a:buChar char="•"/>
            </a:pPr>
            <a:r>
              <a:rPr lang="fi-FI" sz="1400" dirty="0">
                <a:latin typeface="Courier New" panose="02070309020205020404" pitchFamily="49" charset="0"/>
                <a:ea typeface="Roboto Mono" panose="00000009000000000000" pitchFamily="49" charset="0"/>
                <a:cs typeface="Courier New" panose="02070309020205020404" pitchFamily="49" charset="0"/>
              </a:rPr>
              <a:t>rikkinäinen posliini, keramiikka, ikkunalasi ja peililasi</a:t>
            </a:r>
          </a:p>
          <a:p>
            <a:pPr marL="180000" indent="-180000">
              <a:lnSpc>
                <a:spcPts val="1500"/>
              </a:lnSpc>
              <a:spcBef>
                <a:spcPts val="500"/>
              </a:spcBef>
              <a:buClr>
                <a:schemeClr val="tx2"/>
              </a:buClr>
              <a:buSzPct val="120000"/>
              <a:buFont typeface="Arial" panose="020B0604020202020204" pitchFamily="34" charset="0"/>
              <a:buChar char="•"/>
            </a:pPr>
            <a:r>
              <a:rPr lang="fi-FI" sz="1400" dirty="0">
                <a:latin typeface="Courier New" panose="02070309020205020404" pitchFamily="49" charset="0"/>
                <a:ea typeface="Roboto Mono" panose="00000009000000000000" pitchFamily="49" charset="0"/>
                <a:cs typeface="Courier New" panose="02070309020205020404" pitchFamily="49" charset="0"/>
              </a:rPr>
              <a:t>hehku- ja halogeenilamput sekä sulakkeet</a:t>
            </a:r>
          </a:p>
          <a:p>
            <a:pPr marL="180000" indent="-180000">
              <a:lnSpc>
                <a:spcPts val="1500"/>
              </a:lnSpc>
              <a:spcBef>
                <a:spcPts val="500"/>
              </a:spcBef>
              <a:buClr>
                <a:schemeClr val="tx2"/>
              </a:buClr>
              <a:buSzPct val="120000"/>
              <a:buFont typeface="Arial" panose="020B0604020202020204" pitchFamily="34" charset="0"/>
              <a:buChar char="•"/>
            </a:pPr>
            <a:r>
              <a:rPr lang="fi-FI" sz="1400">
                <a:latin typeface="Courier New" panose="02070309020205020404" pitchFamily="49" charset="0"/>
                <a:ea typeface="Roboto Mono" panose="00000009000000000000" pitchFamily="49" charset="0"/>
                <a:cs typeface="Courier New" panose="02070309020205020404" pitchFamily="49" charset="0"/>
              </a:rPr>
              <a:t>likaiset tekstiilit</a:t>
            </a:r>
          </a:p>
          <a:p>
            <a:pPr marL="180000" indent="-180000">
              <a:lnSpc>
                <a:spcPts val="1500"/>
              </a:lnSpc>
              <a:spcBef>
                <a:spcPts val="500"/>
              </a:spcBef>
              <a:buClr>
                <a:schemeClr val="tx2"/>
              </a:buClr>
              <a:buSzPct val="120000"/>
              <a:buFont typeface="Arial" panose="020B0604020202020204" pitchFamily="34" charset="0"/>
              <a:buChar char="•"/>
            </a:pPr>
            <a:r>
              <a:rPr lang="fi-FI" sz="1400" dirty="0">
                <a:latin typeface="Courier New" panose="02070309020205020404" pitchFamily="49" charset="0"/>
                <a:ea typeface="Roboto Mono" panose="00000009000000000000" pitchFamily="49" charset="0"/>
                <a:cs typeface="Courier New" panose="02070309020205020404" pitchFamily="49" charset="0"/>
              </a:rPr>
              <a:t>rikkinäiset kengät ja sateenvarjot</a:t>
            </a:r>
          </a:p>
          <a:p>
            <a:pPr marL="180000" indent="-180000">
              <a:lnSpc>
                <a:spcPts val="1500"/>
              </a:lnSpc>
              <a:spcBef>
                <a:spcPts val="500"/>
              </a:spcBef>
              <a:buClr>
                <a:schemeClr val="tx2"/>
              </a:buClr>
              <a:buSzPct val="120000"/>
              <a:buFont typeface="Arial" panose="020B0604020202020204" pitchFamily="34" charset="0"/>
              <a:buChar char="•"/>
            </a:pPr>
            <a:r>
              <a:rPr lang="fi-FI" sz="1400" dirty="0">
                <a:latin typeface="Courier New" panose="02070309020205020404" pitchFamily="49" charset="0"/>
                <a:ea typeface="Roboto Mono" panose="00000009000000000000" pitchFamily="49" charset="0"/>
                <a:cs typeface="Courier New" panose="02070309020205020404" pitchFamily="49" charset="0"/>
              </a:rPr>
              <a:t>kierrätyskelvoton nahka, keinonahka ja kumi</a:t>
            </a:r>
          </a:p>
          <a:p>
            <a:pPr marL="180000" indent="-180000">
              <a:lnSpc>
                <a:spcPts val="1500"/>
              </a:lnSpc>
              <a:spcBef>
                <a:spcPts val="500"/>
              </a:spcBef>
              <a:buClr>
                <a:schemeClr val="tx2"/>
              </a:buClr>
              <a:buSzPct val="120000"/>
              <a:buFont typeface="Arial" panose="020B0604020202020204" pitchFamily="34" charset="0"/>
              <a:buChar char="•"/>
            </a:pPr>
            <a:r>
              <a:rPr lang="fi-FI" sz="1400" dirty="0">
                <a:latin typeface="Courier New" panose="02070309020205020404" pitchFamily="49" charset="0"/>
                <a:ea typeface="Roboto Mono" panose="00000009000000000000" pitchFamily="49" charset="0"/>
                <a:cs typeface="Courier New" panose="02070309020205020404" pitchFamily="49" charset="0"/>
              </a:rPr>
              <a:t>kierrätyskelvottomat CD- ja DVD -levyt, C- ja videokasetit</a:t>
            </a:r>
          </a:p>
        </p:txBody>
      </p:sp>
      <p:sp>
        <p:nvSpPr>
          <p:cNvPr id="31" name="Tekstiruutu 30">
            <a:extLst>
              <a:ext uri="{FF2B5EF4-FFF2-40B4-BE49-F238E27FC236}">
                <a16:creationId xmlns:a16="http://schemas.microsoft.com/office/drawing/2014/main" id="{0AC8AC3E-EDC5-45D1-999C-BB72E4002F81}"/>
              </a:ext>
            </a:extLst>
          </p:cNvPr>
          <p:cNvSpPr txBox="1"/>
          <p:nvPr/>
        </p:nvSpPr>
        <p:spPr>
          <a:xfrm>
            <a:off x="5519651" y="6840539"/>
            <a:ext cx="4980969" cy="496191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ctr"/>
            <a:r>
              <a:rPr lang="fi-FI" sz="800" dirty="0">
                <a:effectLst/>
                <a:latin typeface="Courier New" panose="02070309020205020404" pitchFamily="49" charset="0"/>
                <a:ea typeface="Roboto Mono" panose="00000009000000000000" pitchFamily="49" charset="0"/>
                <a:cs typeface="Courier New" panose="02070309020205020404" pitchFamily="49" charset="0"/>
              </a:rPr>
              <a:t>Tarkista alueesi lajitteluohjeet verkosta: </a:t>
            </a:r>
            <a:r>
              <a:rPr lang="fi-FI" sz="800" dirty="0">
                <a:solidFill>
                  <a:schemeClr val="accent1">
                    <a:lumMod val="50000"/>
                  </a:schemeClr>
                </a:solidFill>
                <a:effectLst/>
                <a:latin typeface="Courier New" panose="02070309020205020404" pitchFamily="49" charset="0"/>
                <a:ea typeface="Roboto Mono" panose="00000009000000000000" pitchFamily="49" charset="0"/>
                <a:cs typeface="Courier New" panose="02070309020205020404" pitchFamily="49" charset="0"/>
                <a:hlinkClick r:id="rId5"/>
              </a:rPr>
              <a:t>www.biojate.info/lajittelu</a:t>
            </a:r>
            <a:r>
              <a:rPr lang="fi-FI" sz="800" dirty="0">
                <a:solidFill>
                  <a:schemeClr val="accent1">
                    <a:lumMod val="50000"/>
                  </a:schemeClr>
                </a:solidFill>
                <a:latin typeface="Courier New" panose="02070309020205020404" pitchFamily="49" charset="0"/>
                <a:ea typeface="Roboto Mono" panose="00000009000000000000" pitchFamily="49" charset="0"/>
                <a:cs typeface="Courier New" panose="02070309020205020404" pitchFamily="49" charset="0"/>
              </a:rPr>
              <a:t> #rakastajokamurua • @circwaste • @sykeinfo • biojate.info</a:t>
            </a:r>
            <a:br>
              <a:rPr lang="fi-FI" sz="800" dirty="0">
                <a:solidFill>
                  <a:schemeClr val="accent1">
                    <a:lumMod val="50000"/>
                  </a:schemeClr>
                </a:solidFill>
                <a:latin typeface="Courier New" panose="02070309020205020404" pitchFamily="49" charset="0"/>
                <a:ea typeface="Roboto Mono" panose="00000009000000000000" pitchFamily="49" charset="0"/>
                <a:cs typeface="Courier New" panose="02070309020205020404" pitchFamily="49" charset="0"/>
              </a:rPr>
            </a:br>
            <a:r>
              <a:rPr lang="fi-FI" sz="800" dirty="0">
                <a:solidFill>
                  <a:schemeClr val="accent1">
                    <a:lumMod val="50000"/>
                  </a:schemeClr>
                </a:solidFill>
                <a:latin typeface="Courier New" panose="02070309020205020404" pitchFamily="49" charset="0"/>
                <a:ea typeface="Roboto Mono" panose="00000009000000000000" pitchFamily="49" charset="0"/>
                <a:cs typeface="Courier New" panose="02070309020205020404" pitchFamily="49" charset="0"/>
              </a:rPr>
              <a:t>materiaalitkiertoon.fi • syke.fi</a:t>
            </a:r>
          </a:p>
        </p:txBody>
      </p:sp>
    </p:spTree>
    <p:extLst>
      <p:ext uri="{BB962C8B-B14F-4D97-AF65-F5344CB8AC3E}">
        <p14:creationId xmlns:p14="http://schemas.microsoft.com/office/powerpoint/2010/main" val="969918507"/>
      </p:ext>
    </p:extLst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Kuva 8">
            <a:extLst>
              <a:ext uri="{FF2B5EF4-FFF2-40B4-BE49-F238E27FC236}">
                <a16:creationId xmlns:a16="http://schemas.microsoft.com/office/drawing/2014/main" id="{CD7664C0-6870-4D07-A4D6-973B588AE53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 flipV="1">
            <a:off x="5715081" y="5328994"/>
            <a:ext cx="4607704" cy="1321112"/>
          </a:xfrm>
          <a:prstGeom prst="rect">
            <a:avLst/>
          </a:prstGeom>
        </p:spPr>
      </p:pic>
      <p:pic>
        <p:nvPicPr>
          <p:cNvPr id="11" name="Kuva 10">
            <a:extLst>
              <a:ext uri="{FF2B5EF4-FFF2-40B4-BE49-F238E27FC236}">
                <a16:creationId xmlns:a16="http://schemas.microsoft.com/office/drawing/2014/main" id="{01A914F3-594C-4166-A8E1-F0718562FDE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V="1">
            <a:off x="376238" y="5608516"/>
            <a:ext cx="4611840" cy="1033974"/>
          </a:xfrm>
          <a:prstGeom prst="rect">
            <a:avLst/>
          </a:prstGeom>
        </p:spPr>
      </p:pic>
      <p:sp>
        <p:nvSpPr>
          <p:cNvPr id="19" name="Tekstiruutu 18">
            <a:extLst>
              <a:ext uri="{FF2B5EF4-FFF2-40B4-BE49-F238E27FC236}">
                <a16:creationId xmlns:a16="http://schemas.microsoft.com/office/drawing/2014/main" id="{C2C6900F-2299-4E3D-A29F-FC4B5E46CCD8}"/>
              </a:ext>
            </a:extLst>
          </p:cNvPr>
          <p:cNvSpPr txBox="1"/>
          <p:nvPr/>
        </p:nvSpPr>
        <p:spPr>
          <a:xfrm>
            <a:off x="5698575" y="5748675"/>
            <a:ext cx="4624210" cy="710881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ctr">
              <a:lnSpc>
                <a:spcPts val="1500"/>
              </a:lnSpc>
            </a:pPr>
            <a:r>
              <a:rPr lang="fi-FI" sz="1400" b="1" dirty="0">
                <a:latin typeface="Courier New" panose="02070309020205020404" pitchFamily="49" charset="0"/>
                <a:ea typeface="Roboto Mono" panose="00000009000000000000" pitchFamily="49" charset="0"/>
                <a:cs typeface="Courier New" panose="02070309020205020404" pitchFamily="49" charset="0"/>
              </a:rPr>
              <a:t>Paperinkeräysastiaan ei kuulu </a:t>
            </a:r>
            <a:br>
              <a:rPr lang="fi-FI" sz="1400" b="1" dirty="0">
                <a:latin typeface="Courier New" panose="02070309020205020404" pitchFamily="49" charset="0"/>
                <a:ea typeface="Roboto Mono" panose="00000009000000000000" pitchFamily="49" charset="0"/>
                <a:cs typeface="Courier New" panose="02070309020205020404" pitchFamily="49" charset="0"/>
              </a:rPr>
            </a:br>
            <a:r>
              <a:rPr lang="fi-FI" sz="1400" b="1" dirty="0">
                <a:latin typeface="Courier New" panose="02070309020205020404" pitchFamily="49" charset="0"/>
                <a:ea typeface="Roboto Mono" panose="00000009000000000000" pitchFamily="49" charset="0"/>
                <a:cs typeface="Courier New" panose="02070309020205020404" pitchFamily="49" charset="0"/>
              </a:rPr>
              <a:t>pehmopaperi, lahjapaperi, märkä tai likainen paperi, pahvi tai kartonki </a:t>
            </a:r>
            <a:br>
              <a:rPr lang="fi-FI" sz="1400" b="1" dirty="0">
                <a:latin typeface="Courier New" panose="02070309020205020404" pitchFamily="49" charset="0"/>
                <a:ea typeface="Roboto Mono" panose="00000009000000000000" pitchFamily="49" charset="0"/>
                <a:cs typeface="Courier New" panose="02070309020205020404" pitchFamily="49" charset="0"/>
              </a:rPr>
            </a:br>
            <a:r>
              <a:rPr lang="fi-FI" sz="1400" b="1" dirty="0">
                <a:latin typeface="Courier New" panose="02070309020205020404" pitchFamily="49" charset="0"/>
                <a:ea typeface="Roboto Mono" panose="00000009000000000000" pitchFamily="49" charset="0"/>
                <a:cs typeface="Courier New" panose="02070309020205020404" pitchFamily="49" charset="0"/>
              </a:rPr>
              <a:t>eikä ruskea paperi tai paperikassit.</a:t>
            </a:r>
          </a:p>
        </p:txBody>
      </p:sp>
      <p:sp>
        <p:nvSpPr>
          <p:cNvPr id="4" name="Otsikko 3">
            <a:extLst>
              <a:ext uri="{FF2B5EF4-FFF2-40B4-BE49-F238E27FC236}">
                <a16:creationId xmlns:a16="http://schemas.microsoft.com/office/drawing/2014/main" id="{F6D591DC-66B1-4C92-B120-2D1EE5597A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05477" y="931323"/>
            <a:ext cx="3600449" cy="720000"/>
          </a:xfrm>
        </p:spPr>
        <p:txBody>
          <a:bodyPr/>
          <a:lstStyle/>
          <a:p>
            <a:r>
              <a:rPr lang="fi-FI" sz="2600" dirty="0">
                <a:latin typeface="Tahoma" panose="020B0604030504040204" pitchFamily="34" charset="0"/>
                <a:ea typeface="Tahoma" panose="020B0604030504040204" pitchFamily="34" charset="0"/>
              </a:rPr>
              <a:t>PAPERIJÄTE</a:t>
            </a:r>
          </a:p>
        </p:txBody>
      </p:sp>
      <p:sp>
        <p:nvSpPr>
          <p:cNvPr id="26" name="Tekstiruutu 25">
            <a:extLst>
              <a:ext uri="{FF2B5EF4-FFF2-40B4-BE49-F238E27FC236}">
                <a16:creationId xmlns:a16="http://schemas.microsoft.com/office/drawing/2014/main" id="{8CBA1A10-817B-4EE6-A6B6-55AB477997D0}"/>
              </a:ext>
            </a:extLst>
          </p:cNvPr>
          <p:cNvSpPr txBox="1"/>
          <p:nvPr/>
        </p:nvSpPr>
        <p:spPr>
          <a:xfrm>
            <a:off x="5704176" y="1651323"/>
            <a:ext cx="4602912" cy="2793704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marL="180000" indent="-180000">
              <a:lnSpc>
                <a:spcPts val="1500"/>
              </a:lnSpc>
              <a:spcBef>
                <a:spcPts val="600"/>
              </a:spcBef>
              <a:buClr>
                <a:schemeClr val="tx2"/>
              </a:buClr>
              <a:buSzPct val="120000"/>
              <a:buFont typeface="Arial" panose="020B0604020202020204" pitchFamily="34" charset="0"/>
              <a:buChar char="•"/>
            </a:pPr>
            <a:r>
              <a:rPr lang="fi-FI" sz="1400" dirty="0">
                <a:latin typeface="Courier New" panose="02070309020205020404" pitchFamily="49" charset="0"/>
                <a:ea typeface="Roboto Mono" panose="00000009000000000000" pitchFamily="49" charset="0"/>
                <a:cs typeface="Courier New" panose="02070309020205020404" pitchFamily="49" charset="0"/>
              </a:rPr>
              <a:t>sanoma- ja aikakauslehdet</a:t>
            </a:r>
          </a:p>
          <a:p>
            <a:pPr marL="180000" indent="-180000">
              <a:lnSpc>
                <a:spcPts val="1500"/>
              </a:lnSpc>
              <a:spcBef>
                <a:spcPts val="600"/>
              </a:spcBef>
              <a:buClr>
                <a:schemeClr val="tx2"/>
              </a:buClr>
              <a:buSzPct val="120000"/>
              <a:buFont typeface="Arial" panose="020B0604020202020204" pitchFamily="34" charset="0"/>
              <a:buChar char="•"/>
            </a:pPr>
            <a:r>
              <a:rPr lang="fi-FI" sz="1400" dirty="0">
                <a:latin typeface="Courier New" panose="02070309020205020404" pitchFamily="49" charset="0"/>
                <a:ea typeface="Roboto Mono" panose="00000009000000000000" pitchFamily="49" charset="0"/>
                <a:cs typeface="Courier New" panose="02070309020205020404" pitchFamily="49" charset="0"/>
              </a:rPr>
              <a:t>mainosposti, esitteet ja muut </a:t>
            </a:r>
          </a:p>
          <a:p>
            <a:pPr marL="180000" indent="-180000">
              <a:lnSpc>
                <a:spcPts val="1500"/>
              </a:lnSpc>
              <a:spcBef>
                <a:spcPts val="600"/>
              </a:spcBef>
              <a:buClr>
                <a:schemeClr val="tx2"/>
              </a:buClr>
              <a:buSzPct val="120000"/>
              <a:buFont typeface="Arial" panose="020B0604020202020204" pitchFamily="34" charset="0"/>
              <a:buChar char="•"/>
            </a:pPr>
            <a:r>
              <a:rPr lang="fi-FI" sz="1400" dirty="0">
                <a:latin typeface="Courier New" panose="02070309020205020404" pitchFamily="49" charset="0"/>
                <a:ea typeface="Roboto Mono" panose="00000009000000000000" pitchFamily="49" charset="0"/>
                <a:cs typeface="Courier New" panose="02070309020205020404" pitchFamily="49" charset="0"/>
              </a:rPr>
              <a:t>vastaavat painotuotteet</a:t>
            </a:r>
          </a:p>
          <a:p>
            <a:pPr marL="180000" indent="-180000">
              <a:lnSpc>
                <a:spcPts val="1500"/>
              </a:lnSpc>
              <a:spcBef>
                <a:spcPts val="600"/>
              </a:spcBef>
              <a:buClr>
                <a:schemeClr val="tx2"/>
              </a:buClr>
              <a:buSzPct val="120000"/>
              <a:buFont typeface="Arial" panose="020B0604020202020204" pitchFamily="34" charset="0"/>
              <a:buChar char="•"/>
            </a:pPr>
            <a:r>
              <a:rPr lang="fi-FI" sz="1400" dirty="0">
                <a:latin typeface="Courier New" panose="02070309020205020404" pitchFamily="49" charset="0"/>
                <a:ea typeface="Roboto Mono" panose="00000009000000000000" pitchFamily="49" charset="0"/>
                <a:cs typeface="Courier New" panose="02070309020205020404" pitchFamily="49" charset="0"/>
              </a:rPr>
              <a:t>kirjekuoret (myös ikkunalliset)</a:t>
            </a:r>
          </a:p>
          <a:p>
            <a:pPr marL="180000" indent="-180000">
              <a:lnSpc>
                <a:spcPts val="1500"/>
              </a:lnSpc>
              <a:spcBef>
                <a:spcPts val="600"/>
              </a:spcBef>
              <a:buClr>
                <a:schemeClr val="tx2"/>
              </a:buClr>
              <a:buSzPct val="120000"/>
              <a:buFont typeface="Arial" panose="020B0604020202020204" pitchFamily="34" charset="0"/>
              <a:buChar char="•"/>
            </a:pPr>
            <a:r>
              <a:rPr lang="fi-FI" sz="1400" dirty="0">
                <a:latin typeface="Courier New" panose="02070309020205020404" pitchFamily="49" charset="0"/>
                <a:ea typeface="Roboto Mono" panose="00000009000000000000" pitchFamily="49" charset="0"/>
                <a:cs typeface="Courier New" panose="02070309020205020404" pitchFamily="49" charset="0"/>
              </a:rPr>
              <a:t>puhelin- ja tuoteluettelot</a:t>
            </a:r>
          </a:p>
          <a:p>
            <a:pPr marL="180000" indent="-180000">
              <a:lnSpc>
                <a:spcPts val="1500"/>
              </a:lnSpc>
              <a:spcBef>
                <a:spcPts val="600"/>
              </a:spcBef>
              <a:buClr>
                <a:schemeClr val="tx2"/>
              </a:buClr>
              <a:buSzPct val="120000"/>
              <a:buFont typeface="Arial" panose="020B0604020202020204" pitchFamily="34" charset="0"/>
              <a:buChar char="•"/>
            </a:pPr>
            <a:r>
              <a:rPr lang="fi-FI" sz="1400" dirty="0">
                <a:latin typeface="Courier New" panose="02070309020205020404" pitchFamily="49" charset="0"/>
                <a:ea typeface="Roboto Mono" panose="00000009000000000000" pitchFamily="49" charset="0"/>
                <a:cs typeface="Courier New" panose="02070309020205020404" pitchFamily="49" charset="0"/>
              </a:rPr>
              <a:t>pehmeäkantiset kirjat</a:t>
            </a:r>
          </a:p>
          <a:p>
            <a:pPr marL="180000" indent="-180000">
              <a:lnSpc>
                <a:spcPts val="1500"/>
              </a:lnSpc>
              <a:spcBef>
                <a:spcPts val="600"/>
              </a:spcBef>
              <a:buClr>
                <a:schemeClr val="tx2"/>
              </a:buClr>
              <a:buSzPct val="120000"/>
              <a:buFont typeface="Arial" panose="020B0604020202020204" pitchFamily="34" charset="0"/>
              <a:buChar char="•"/>
            </a:pPr>
            <a:r>
              <a:rPr lang="fi-FI" sz="1400" dirty="0">
                <a:latin typeface="Courier New" panose="02070309020205020404" pitchFamily="49" charset="0"/>
                <a:ea typeface="Roboto Mono" panose="00000009000000000000" pitchFamily="49" charset="0"/>
                <a:cs typeface="Courier New" panose="02070309020205020404" pitchFamily="49" charset="0"/>
              </a:rPr>
              <a:t>kovakantiset kirjat kannet poistettuina​</a:t>
            </a:r>
          </a:p>
          <a:p>
            <a:pPr marL="180000" indent="-180000">
              <a:lnSpc>
                <a:spcPts val="1500"/>
              </a:lnSpc>
              <a:spcBef>
                <a:spcPts val="600"/>
              </a:spcBef>
              <a:buClr>
                <a:schemeClr val="tx2"/>
              </a:buClr>
              <a:buSzPct val="120000"/>
              <a:buFont typeface="Arial" panose="020B0604020202020204" pitchFamily="34" charset="0"/>
              <a:buChar char="•"/>
            </a:pPr>
            <a:r>
              <a:rPr lang="fi-FI" sz="1400" dirty="0">
                <a:latin typeface="Courier New" panose="02070309020205020404" pitchFamily="49" charset="0"/>
                <a:ea typeface="Roboto Mono" panose="00000009000000000000" pitchFamily="49" charset="0"/>
                <a:cs typeface="Courier New" panose="02070309020205020404" pitchFamily="49" charset="0"/>
              </a:rPr>
              <a:t>piirustus- ja lehtiöpaperit</a:t>
            </a:r>
          </a:p>
          <a:p>
            <a:pPr marL="180000" indent="-180000">
              <a:lnSpc>
                <a:spcPts val="1500"/>
              </a:lnSpc>
              <a:spcBef>
                <a:spcPts val="600"/>
              </a:spcBef>
              <a:buClr>
                <a:schemeClr val="tx2"/>
              </a:buClr>
              <a:buSzPct val="120000"/>
              <a:buFont typeface="Arial" panose="020B0604020202020204" pitchFamily="34" charset="0"/>
              <a:buChar char="•"/>
            </a:pPr>
            <a:r>
              <a:rPr lang="fi-FI" sz="1400" dirty="0">
                <a:latin typeface="Courier New" panose="02070309020205020404" pitchFamily="49" charset="0"/>
                <a:ea typeface="Roboto Mono" panose="00000009000000000000" pitchFamily="49" charset="0"/>
                <a:cs typeface="Courier New" panose="02070309020205020404" pitchFamily="49" charset="0"/>
              </a:rPr>
              <a:t>valkoisesta paperista </a:t>
            </a:r>
            <a:br>
              <a:rPr lang="fi-FI" sz="1400" dirty="0">
                <a:latin typeface="Courier New" panose="02070309020205020404" pitchFamily="49" charset="0"/>
                <a:ea typeface="Roboto Mono" panose="00000009000000000000" pitchFamily="49" charset="0"/>
                <a:cs typeface="Courier New" panose="02070309020205020404" pitchFamily="49" charset="0"/>
              </a:rPr>
            </a:br>
            <a:r>
              <a:rPr lang="fi-FI" sz="1400" dirty="0">
                <a:latin typeface="Courier New" panose="02070309020205020404" pitchFamily="49" charset="0"/>
                <a:ea typeface="Roboto Mono" panose="00000009000000000000" pitchFamily="49" charset="0"/>
                <a:cs typeface="Courier New" panose="02070309020205020404" pitchFamily="49" charset="0"/>
              </a:rPr>
              <a:t>tehdyt paperikassit</a:t>
            </a:r>
          </a:p>
        </p:txBody>
      </p:sp>
      <p:sp>
        <p:nvSpPr>
          <p:cNvPr id="16" name="Otsikko 3">
            <a:extLst>
              <a:ext uri="{FF2B5EF4-FFF2-40B4-BE49-F238E27FC236}">
                <a16:creationId xmlns:a16="http://schemas.microsoft.com/office/drawing/2014/main" id="{FB8348E6-0212-48D1-94AA-419BCEF9239F}"/>
              </a:ext>
            </a:extLst>
          </p:cNvPr>
          <p:cNvSpPr txBox="1">
            <a:spLocks/>
          </p:cNvSpPr>
          <p:nvPr/>
        </p:nvSpPr>
        <p:spPr>
          <a:xfrm>
            <a:off x="383493" y="931323"/>
            <a:ext cx="3810374" cy="720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 defTabSz="1069208" rtl="0" eaLnBrk="1" latinLnBrk="0" hangingPunct="1">
              <a:lnSpc>
                <a:spcPts val="3000"/>
              </a:lnSpc>
              <a:spcBef>
                <a:spcPct val="0"/>
              </a:spcBef>
              <a:buNone/>
              <a:tabLst>
                <a:tab pos="835319" algn="l"/>
              </a:tabLst>
              <a:defRPr sz="2800" b="1" kern="1200">
                <a:solidFill>
                  <a:schemeClr val="tx2"/>
                </a:solidFill>
                <a:latin typeface="Roboto Mono" panose="00000009000000000000" pitchFamily="49" charset="0"/>
                <a:ea typeface="Roboto Mono" panose="00000009000000000000" pitchFamily="49" charset="0"/>
                <a:cs typeface="Tahoma" panose="020B0604030504040204" pitchFamily="34" charset="0"/>
              </a:defRPr>
            </a:lvl1pPr>
          </a:lstStyle>
          <a:p>
            <a:r>
              <a:rPr lang="fi-FI" sz="2600" dirty="0">
                <a:latin typeface="Tahoma" panose="020B0604030504040204" pitchFamily="34" charset="0"/>
                <a:ea typeface="Tahoma" panose="020B0604030504040204" pitchFamily="34" charset="0"/>
              </a:rPr>
              <a:t>KARTONKI- JA PAHVIJÄTE</a:t>
            </a:r>
          </a:p>
        </p:txBody>
      </p:sp>
      <p:sp>
        <p:nvSpPr>
          <p:cNvPr id="27" name="Tekstiruutu 26">
            <a:extLst>
              <a:ext uri="{FF2B5EF4-FFF2-40B4-BE49-F238E27FC236}">
                <a16:creationId xmlns:a16="http://schemas.microsoft.com/office/drawing/2014/main" id="{CC73BD0C-0437-4CD2-A5FE-4547E139B616}"/>
              </a:ext>
            </a:extLst>
          </p:cNvPr>
          <p:cNvSpPr txBox="1"/>
          <p:nvPr/>
        </p:nvSpPr>
        <p:spPr>
          <a:xfrm>
            <a:off x="383493" y="6004155"/>
            <a:ext cx="4607704" cy="637713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ctr">
              <a:lnSpc>
                <a:spcPts val="1500"/>
              </a:lnSpc>
            </a:pPr>
            <a:r>
              <a:rPr lang="fi-FI" sz="1400" b="1" dirty="0">
                <a:latin typeface="Courier New" panose="02070309020205020404" pitchFamily="49" charset="0"/>
                <a:ea typeface="Roboto Mono" panose="00000009000000000000" pitchFamily="49" charset="0"/>
                <a:cs typeface="Courier New" panose="02070309020205020404" pitchFamily="49" charset="0"/>
              </a:rPr>
              <a:t>Kartonki- ja pahvikeräysastiaan ei kuulu märkä tai likainen pahvi tai kartonki eikä lahjapaperi. Ne laitetaan sekajätteisiin.</a:t>
            </a:r>
          </a:p>
        </p:txBody>
      </p:sp>
      <p:sp>
        <p:nvSpPr>
          <p:cNvPr id="30" name="Tekstiruutu 29">
            <a:extLst>
              <a:ext uri="{FF2B5EF4-FFF2-40B4-BE49-F238E27FC236}">
                <a16:creationId xmlns:a16="http://schemas.microsoft.com/office/drawing/2014/main" id="{7172ADD1-F1B5-4F1D-8FAF-CC0ECB344C3C}"/>
              </a:ext>
            </a:extLst>
          </p:cNvPr>
          <p:cNvSpPr txBox="1"/>
          <p:nvPr/>
        </p:nvSpPr>
        <p:spPr>
          <a:xfrm>
            <a:off x="389094" y="1979613"/>
            <a:ext cx="4602912" cy="3769062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marL="180000" indent="-180000">
              <a:lnSpc>
                <a:spcPts val="1500"/>
              </a:lnSpc>
              <a:spcBef>
                <a:spcPts val="600"/>
              </a:spcBef>
              <a:buClr>
                <a:schemeClr val="tx2"/>
              </a:buClr>
              <a:buSzPct val="120000"/>
              <a:buFont typeface="Arial" panose="020B0604020202020204" pitchFamily="34" charset="0"/>
              <a:buChar char="•"/>
            </a:pPr>
            <a:r>
              <a:rPr lang="fi-FI" sz="1400" dirty="0">
                <a:latin typeface="Courier New" panose="02070309020205020404" pitchFamily="49" charset="0"/>
                <a:ea typeface="Roboto Mono" panose="00000009000000000000" pitchFamily="49" charset="0"/>
                <a:cs typeface="Courier New" panose="02070309020205020404" pitchFamily="49" charset="0"/>
              </a:rPr>
              <a:t>huuhdellut kartonkiset nestepakkaukset, kuten jogurtti-, maito- ja mehutölkit (myös alumiinivuoratut) </a:t>
            </a:r>
          </a:p>
          <a:p>
            <a:pPr marL="180000" indent="-180000">
              <a:lnSpc>
                <a:spcPts val="1500"/>
              </a:lnSpc>
              <a:spcBef>
                <a:spcPts val="600"/>
              </a:spcBef>
              <a:buClr>
                <a:schemeClr val="tx2"/>
              </a:buClr>
              <a:buSzPct val="120000"/>
              <a:buFont typeface="Arial" panose="020B0604020202020204" pitchFamily="34" charset="0"/>
              <a:buChar char="•"/>
            </a:pPr>
            <a:r>
              <a:rPr lang="fi-FI" sz="1400" dirty="0">
                <a:latin typeface="Courier New" panose="02070309020205020404" pitchFamily="49" charset="0"/>
                <a:ea typeface="Roboto Mono" panose="00000009000000000000" pitchFamily="49" charset="0"/>
                <a:cs typeface="Courier New" panose="02070309020205020404" pitchFamily="49" charset="0"/>
              </a:rPr>
              <a:t>kartonkipakkaukset, kuten </a:t>
            </a:r>
            <a:br>
              <a:rPr lang="fi-FI" sz="1400" dirty="0">
                <a:latin typeface="Courier New" panose="02070309020205020404" pitchFamily="49" charset="0"/>
                <a:ea typeface="Roboto Mono" panose="00000009000000000000" pitchFamily="49" charset="0"/>
                <a:cs typeface="Courier New" panose="02070309020205020404" pitchFamily="49" charset="0"/>
              </a:rPr>
            </a:br>
            <a:r>
              <a:rPr lang="fi-FI" sz="1400" dirty="0">
                <a:latin typeface="Courier New" panose="02070309020205020404" pitchFamily="49" charset="0"/>
                <a:ea typeface="Roboto Mono" panose="00000009000000000000" pitchFamily="49" charset="0"/>
                <a:cs typeface="Courier New" panose="02070309020205020404" pitchFamily="49" charset="0"/>
              </a:rPr>
              <a:t>muro-, keksi- ja valmis-</a:t>
            </a:r>
            <a:br>
              <a:rPr lang="fi-FI" sz="1400" dirty="0">
                <a:latin typeface="Courier New" panose="02070309020205020404" pitchFamily="49" charset="0"/>
                <a:ea typeface="Roboto Mono" panose="00000009000000000000" pitchFamily="49" charset="0"/>
                <a:cs typeface="Courier New" panose="02070309020205020404" pitchFamily="49" charset="0"/>
              </a:rPr>
            </a:br>
            <a:r>
              <a:rPr lang="fi-FI" sz="1400" dirty="0">
                <a:latin typeface="Courier New" panose="02070309020205020404" pitchFamily="49" charset="0"/>
                <a:ea typeface="Roboto Mono" panose="00000009000000000000" pitchFamily="49" charset="0"/>
                <a:cs typeface="Courier New" panose="02070309020205020404" pitchFamily="49" charset="0"/>
              </a:rPr>
              <a:t>ruokapakkaukset </a:t>
            </a:r>
          </a:p>
          <a:p>
            <a:pPr marL="180000" indent="-180000">
              <a:lnSpc>
                <a:spcPts val="1500"/>
              </a:lnSpc>
              <a:spcBef>
                <a:spcPts val="600"/>
              </a:spcBef>
              <a:buClr>
                <a:schemeClr val="tx2"/>
              </a:buClr>
              <a:buSzPct val="120000"/>
              <a:buFont typeface="Arial" panose="020B0604020202020204" pitchFamily="34" charset="0"/>
              <a:buChar char="•"/>
            </a:pPr>
            <a:r>
              <a:rPr lang="fi-FI" sz="1400" dirty="0">
                <a:latin typeface="Courier New" panose="02070309020205020404" pitchFamily="49" charset="0"/>
                <a:ea typeface="Roboto Mono" panose="00000009000000000000" pitchFamily="49" charset="0"/>
                <a:cs typeface="Courier New" panose="02070309020205020404" pitchFamily="49" charset="0"/>
              </a:rPr>
              <a:t>paperipussit, kuten jauho- </a:t>
            </a:r>
            <a:br>
              <a:rPr lang="fi-FI" sz="1400" dirty="0">
                <a:latin typeface="Courier New" panose="02070309020205020404" pitchFamily="49" charset="0"/>
                <a:ea typeface="Roboto Mono" panose="00000009000000000000" pitchFamily="49" charset="0"/>
                <a:cs typeface="Courier New" panose="02070309020205020404" pitchFamily="49" charset="0"/>
              </a:rPr>
            </a:br>
            <a:r>
              <a:rPr lang="fi-FI" sz="1400" dirty="0">
                <a:latin typeface="Courier New" panose="02070309020205020404" pitchFamily="49" charset="0"/>
                <a:ea typeface="Roboto Mono" panose="00000009000000000000" pitchFamily="49" charset="0"/>
                <a:cs typeface="Courier New" panose="02070309020205020404" pitchFamily="49" charset="0"/>
              </a:rPr>
              <a:t>ja leipäpussit (muovi-ikkuna </a:t>
            </a:r>
            <a:br>
              <a:rPr lang="fi-FI" sz="1400" dirty="0">
                <a:latin typeface="Courier New" panose="02070309020205020404" pitchFamily="49" charset="0"/>
                <a:ea typeface="Roboto Mono" panose="00000009000000000000" pitchFamily="49" charset="0"/>
                <a:cs typeface="Courier New" panose="02070309020205020404" pitchFamily="49" charset="0"/>
              </a:rPr>
            </a:br>
            <a:r>
              <a:rPr lang="fi-FI" sz="1400" dirty="0">
                <a:latin typeface="Courier New" panose="02070309020205020404" pitchFamily="49" charset="0"/>
                <a:ea typeface="Roboto Mono" panose="00000009000000000000" pitchFamily="49" charset="0"/>
                <a:cs typeface="Courier New" panose="02070309020205020404" pitchFamily="49" charset="0"/>
              </a:rPr>
              <a:t>ei haittaa)</a:t>
            </a:r>
          </a:p>
          <a:p>
            <a:pPr marL="180000" indent="-180000">
              <a:lnSpc>
                <a:spcPts val="1500"/>
              </a:lnSpc>
              <a:spcBef>
                <a:spcPts val="600"/>
              </a:spcBef>
              <a:buClr>
                <a:schemeClr val="tx2"/>
              </a:buClr>
              <a:buSzPct val="120000"/>
              <a:buFont typeface="Arial" panose="020B0604020202020204" pitchFamily="34" charset="0"/>
              <a:buChar char="•"/>
            </a:pPr>
            <a:r>
              <a:rPr lang="fi-FI" sz="1400" dirty="0">
                <a:latin typeface="Courier New" panose="02070309020205020404" pitchFamily="49" charset="0"/>
                <a:ea typeface="Roboto Mono" panose="00000009000000000000" pitchFamily="49" charset="0"/>
                <a:cs typeface="Courier New" panose="02070309020205020404" pitchFamily="49" charset="0"/>
              </a:rPr>
              <a:t>paperikassit</a:t>
            </a:r>
          </a:p>
          <a:p>
            <a:pPr marL="180000" indent="-180000">
              <a:lnSpc>
                <a:spcPts val="1500"/>
              </a:lnSpc>
              <a:spcBef>
                <a:spcPts val="600"/>
              </a:spcBef>
              <a:buClr>
                <a:schemeClr val="tx2"/>
              </a:buClr>
              <a:buSzPct val="120000"/>
              <a:buFont typeface="Arial" panose="020B0604020202020204" pitchFamily="34" charset="0"/>
              <a:buChar char="•"/>
            </a:pPr>
            <a:r>
              <a:rPr lang="fi-FI" sz="1400" dirty="0">
                <a:latin typeface="Courier New" panose="02070309020205020404" pitchFamily="49" charset="0"/>
                <a:ea typeface="Roboto Mono" panose="00000009000000000000" pitchFamily="49" charset="0"/>
                <a:cs typeface="Courier New" panose="02070309020205020404" pitchFamily="49" charset="0"/>
              </a:rPr>
              <a:t>käärepaperit, kuten kopiopaperin kääreet</a:t>
            </a:r>
          </a:p>
          <a:p>
            <a:pPr marL="180000" indent="-180000">
              <a:lnSpc>
                <a:spcPts val="1500"/>
              </a:lnSpc>
              <a:spcBef>
                <a:spcPts val="600"/>
              </a:spcBef>
              <a:buClr>
                <a:schemeClr val="tx2"/>
              </a:buClr>
              <a:buSzPct val="120000"/>
              <a:buFont typeface="Arial" panose="020B0604020202020204" pitchFamily="34" charset="0"/>
              <a:buChar char="•"/>
            </a:pPr>
            <a:r>
              <a:rPr lang="fi-FI" sz="1400" dirty="0">
                <a:latin typeface="Courier New" panose="02070309020205020404" pitchFamily="49" charset="0"/>
                <a:ea typeface="Roboto Mono" panose="00000009000000000000" pitchFamily="49" charset="0"/>
                <a:cs typeface="Courier New" panose="02070309020205020404" pitchFamily="49" charset="0"/>
              </a:rPr>
              <a:t>munakennot </a:t>
            </a:r>
          </a:p>
          <a:p>
            <a:pPr marL="180000" indent="-180000">
              <a:lnSpc>
                <a:spcPts val="1500"/>
              </a:lnSpc>
              <a:spcBef>
                <a:spcPts val="600"/>
              </a:spcBef>
              <a:buClr>
                <a:schemeClr val="tx2"/>
              </a:buClr>
              <a:buSzPct val="120000"/>
              <a:buFont typeface="Arial" panose="020B0604020202020204" pitchFamily="34" charset="0"/>
              <a:buChar char="•"/>
            </a:pPr>
            <a:r>
              <a:rPr lang="fi-FI" sz="1400" dirty="0">
                <a:latin typeface="Courier New" panose="02070309020205020404" pitchFamily="49" charset="0"/>
                <a:ea typeface="Roboto Mono" panose="00000009000000000000" pitchFamily="49" charset="0"/>
                <a:cs typeface="Courier New" panose="02070309020205020404" pitchFamily="49" charset="0"/>
              </a:rPr>
              <a:t>talous- ja wc-paperin hylsyt </a:t>
            </a:r>
          </a:p>
          <a:p>
            <a:pPr marL="180000" indent="-180000">
              <a:lnSpc>
                <a:spcPts val="1500"/>
              </a:lnSpc>
              <a:spcBef>
                <a:spcPts val="600"/>
              </a:spcBef>
              <a:buClr>
                <a:schemeClr val="tx2"/>
              </a:buClr>
              <a:buSzPct val="120000"/>
              <a:buFont typeface="Arial" panose="020B0604020202020204" pitchFamily="34" charset="0"/>
              <a:buChar char="•"/>
            </a:pPr>
            <a:r>
              <a:rPr lang="fi-FI" sz="1400" dirty="0">
                <a:latin typeface="Courier New" panose="02070309020205020404" pitchFamily="49" charset="0"/>
                <a:ea typeface="Roboto Mono" panose="00000009000000000000" pitchFamily="49" charset="0"/>
                <a:cs typeface="Courier New" panose="02070309020205020404" pitchFamily="49" charset="0"/>
              </a:rPr>
              <a:t>voimapaperi ja ruskeat </a:t>
            </a:r>
            <a:br>
              <a:rPr lang="fi-FI" sz="1400" dirty="0">
                <a:latin typeface="Courier New" panose="02070309020205020404" pitchFamily="49" charset="0"/>
                <a:ea typeface="Roboto Mono" panose="00000009000000000000" pitchFamily="49" charset="0"/>
                <a:cs typeface="Courier New" panose="02070309020205020404" pitchFamily="49" charset="0"/>
              </a:rPr>
            </a:br>
            <a:r>
              <a:rPr lang="fi-FI" sz="1400" dirty="0">
                <a:latin typeface="Courier New" panose="02070309020205020404" pitchFamily="49" charset="0"/>
                <a:ea typeface="Roboto Mono" panose="00000009000000000000" pitchFamily="49" charset="0"/>
                <a:cs typeface="Courier New" panose="02070309020205020404" pitchFamily="49" charset="0"/>
              </a:rPr>
              <a:t>kirjekuoret</a:t>
            </a:r>
          </a:p>
          <a:p>
            <a:pPr marL="180000" indent="-180000">
              <a:lnSpc>
                <a:spcPts val="1500"/>
              </a:lnSpc>
              <a:spcBef>
                <a:spcPts val="600"/>
              </a:spcBef>
              <a:buClr>
                <a:schemeClr val="tx2"/>
              </a:buClr>
              <a:buSzPct val="120000"/>
              <a:buFont typeface="Arial" panose="020B0604020202020204" pitchFamily="34" charset="0"/>
              <a:buChar char="•"/>
            </a:pPr>
            <a:r>
              <a:rPr lang="fi-FI" sz="1400" dirty="0">
                <a:latin typeface="Courier New" panose="02070309020205020404" pitchFamily="49" charset="0"/>
                <a:ea typeface="Roboto Mono" panose="00000009000000000000" pitchFamily="49" charset="0"/>
                <a:cs typeface="Courier New" panose="02070309020205020404" pitchFamily="49" charset="0"/>
              </a:rPr>
              <a:t>ruskea pahvi ja aaltopahvi</a:t>
            </a:r>
          </a:p>
        </p:txBody>
      </p:sp>
      <p:grpSp>
        <p:nvGrpSpPr>
          <p:cNvPr id="25" name="Ryhmä 24">
            <a:extLst>
              <a:ext uri="{FF2B5EF4-FFF2-40B4-BE49-F238E27FC236}">
                <a16:creationId xmlns:a16="http://schemas.microsoft.com/office/drawing/2014/main" id="{F4E967B0-FF15-4AF9-86F6-CB7FABE16CE3}"/>
              </a:ext>
            </a:extLst>
          </p:cNvPr>
          <p:cNvGrpSpPr/>
          <p:nvPr/>
        </p:nvGrpSpPr>
        <p:grpSpPr>
          <a:xfrm>
            <a:off x="3439883" y="2344188"/>
            <a:ext cx="1701428" cy="1581968"/>
            <a:chOff x="6193133" y="4644968"/>
            <a:chExt cx="1701428" cy="1581968"/>
          </a:xfrm>
        </p:grpSpPr>
        <p:pic>
          <p:nvPicPr>
            <p:cNvPr id="29" name="Kuva 28">
              <a:extLst>
                <a:ext uri="{FF2B5EF4-FFF2-40B4-BE49-F238E27FC236}">
                  <a16:creationId xmlns:a16="http://schemas.microsoft.com/office/drawing/2014/main" id="{5AA7F590-5A0E-4811-8A66-D5FF0D0D6F83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6193133" y="4644968"/>
              <a:ext cx="1701427" cy="1581968"/>
            </a:xfrm>
            <a:prstGeom prst="rect">
              <a:avLst/>
            </a:prstGeom>
          </p:spPr>
        </p:pic>
        <p:sp>
          <p:nvSpPr>
            <p:cNvPr id="32" name="Tekstiruutu 31">
              <a:extLst>
                <a:ext uri="{FF2B5EF4-FFF2-40B4-BE49-F238E27FC236}">
                  <a16:creationId xmlns:a16="http://schemas.microsoft.com/office/drawing/2014/main" id="{2AB2B56A-EB98-42EB-A3B1-CF54754DCD19}"/>
                </a:ext>
              </a:extLst>
            </p:cNvPr>
            <p:cNvSpPr txBox="1"/>
            <p:nvPr/>
          </p:nvSpPr>
          <p:spPr>
            <a:xfrm>
              <a:off x="6193133" y="4982450"/>
              <a:ext cx="1701428" cy="907296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0">
              <a:noAutofit/>
            </a:bodyPr>
            <a:lstStyle/>
            <a:p>
              <a:pPr algn="ctr">
                <a:lnSpc>
                  <a:spcPts val="1300"/>
                </a:lnSpc>
              </a:pPr>
              <a:r>
                <a:rPr lang="fi-FI" sz="1200" dirty="0">
                  <a:solidFill>
                    <a:schemeClr val="tx2"/>
                  </a:solidFill>
                  <a:latin typeface="Courier New" panose="02070309020205020404" pitchFamily="49" charset="0"/>
                  <a:ea typeface="Roboto Mono" panose="00000009000000000000" pitchFamily="49" charset="0"/>
                  <a:cs typeface="Courier New" panose="02070309020205020404" pitchFamily="49" charset="0"/>
                </a:rPr>
                <a:t>Huuhtele, </a:t>
              </a:r>
            </a:p>
            <a:p>
              <a:pPr algn="ctr">
                <a:lnSpc>
                  <a:spcPts val="1300"/>
                </a:lnSpc>
              </a:pPr>
              <a:r>
                <a:rPr lang="fi-FI" sz="1200" dirty="0">
                  <a:solidFill>
                    <a:schemeClr val="tx2"/>
                  </a:solidFill>
                  <a:latin typeface="Courier New" panose="02070309020205020404" pitchFamily="49" charset="0"/>
                  <a:ea typeface="Roboto Mono" panose="00000009000000000000" pitchFamily="49" charset="0"/>
                  <a:cs typeface="Courier New" panose="02070309020205020404" pitchFamily="49" charset="0"/>
                </a:rPr>
                <a:t>valuta </a:t>
              </a:r>
            </a:p>
            <a:p>
              <a:pPr algn="ctr">
                <a:lnSpc>
                  <a:spcPts val="1300"/>
                </a:lnSpc>
              </a:pPr>
              <a:r>
                <a:rPr lang="fi-FI" sz="1200" dirty="0">
                  <a:solidFill>
                    <a:schemeClr val="tx2"/>
                  </a:solidFill>
                  <a:latin typeface="Courier New" panose="02070309020205020404" pitchFamily="49" charset="0"/>
                  <a:ea typeface="Roboto Mono" panose="00000009000000000000" pitchFamily="49" charset="0"/>
                  <a:cs typeface="Courier New" panose="02070309020205020404" pitchFamily="49" charset="0"/>
                </a:rPr>
                <a:t>ja litistä </a:t>
              </a:r>
            </a:p>
            <a:p>
              <a:pPr algn="ctr">
                <a:lnSpc>
                  <a:spcPts val="1300"/>
                </a:lnSpc>
              </a:pPr>
              <a:r>
                <a:rPr lang="fi-FI" sz="1200" dirty="0">
                  <a:solidFill>
                    <a:schemeClr val="tx2"/>
                  </a:solidFill>
                  <a:latin typeface="Courier New" panose="02070309020205020404" pitchFamily="49" charset="0"/>
                  <a:ea typeface="Roboto Mono" panose="00000009000000000000" pitchFamily="49" charset="0"/>
                  <a:cs typeface="Courier New" panose="02070309020205020404" pitchFamily="49" charset="0"/>
                </a:rPr>
                <a:t>kartongit ja</a:t>
              </a:r>
            </a:p>
            <a:p>
              <a:pPr algn="ctr">
                <a:lnSpc>
                  <a:spcPts val="1300"/>
                </a:lnSpc>
              </a:pPr>
              <a:r>
                <a:rPr lang="fi-FI" sz="1200" dirty="0">
                  <a:solidFill>
                    <a:schemeClr val="tx2"/>
                  </a:solidFill>
                  <a:latin typeface="Courier New" panose="02070309020205020404" pitchFamily="49" charset="0"/>
                  <a:ea typeface="Roboto Mono" panose="00000009000000000000" pitchFamily="49" charset="0"/>
                  <a:cs typeface="Courier New" panose="02070309020205020404" pitchFamily="49" charset="0"/>
                </a:rPr>
                <a:t>pahvit</a:t>
              </a:r>
            </a:p>
          </p:txBody>
        </p:sp>
      </p:grpSp>
      <p:grpSp>
        <p:nvGrpSpPr>
          <p:cNvPr id="33" name="Ryhmä 32">
            <a:extLst>
              <a:ext uri="{FF2B5EF4-FFF2-40B4-BE49-F238E27FC236}">
                <a16:creationId xmlns:a16="http://schemas.microsoft.com/office/drawing/2014/main" id="{94A1A005-B317-4040-8351-23A5C274DBD2}"/>
              </a:ext>
            </a:extLst>
          </p:cNvPr>
          <p:cNvGrpSpPr/>
          <p:nvPr/>
        </p:nvGrpSpPr>
        <p:grpSpPr>
          <a:xfrm>
            <a:off x="3410420" y="4424502"/>
            <a:ext cx="1701428" cy="1581968"/>
            <a:chOff x="6193132" y="4644968"/>
            <a:chExt cx="1701428" cy="1581968"/>
          </a:xfrm>
        </p:grpSpPr>
        <p:pic>
          <p:nvPicPr>
            <p:cNvPr id="34" name="Kuva 33">
              <a:extLst>
                <a:ext uri="{FF2B5EF4-FFF2-40B4-BE49-F238E27FC236}">
                  <a16:creationId xmlns:a16="http://schemas.microsoft.com/office/drawing/2014/main" id="{AC913509-12B3-4065-B720-7B659BE58DB2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6193133" y="4644968"/>
              <a:ext cx="1701427" cy="1581968"/>
            </a:xfrm>
            <a:prstGeom prst="rect">
              <a:avLst/>
            </a:prstGeom>
          </p:spPr>
        </p:pic>
        <p:sp>
          <p:nvSpPr>
            <p:cNvPr id="35" name="Tekstiruutu 34">
              <a:extLst>
                <a:ext uri="{FF2B5EF4-FFF2-40B4-BE49-F238E27FC236}">
                  <a16:creationId xmlns:a16="http://schemas.microsoft.com/office/drawing/2014/main" id="{3FF86E69-8992-4F51-AB00-A7921B9AD0F3}"/>
                </a:ext>
              </a:extLst>
            </p:cNvPr>
            <p:cNvSpPr txBox="1"/>
            <p:nvPr/>
          </p:nvSpPr>
          <p:spPr>
            <a:xfrm>
              <a:off x="6193132" y="4982450"/>
              <a:ext cx="1701428" cy="907296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0">
              <a:noAutofit/>
            </a:bodyPr>
            <a:lstStyle/>
            <a:p>
              <a:pPr algn="ctr">
                <a:lnSpc>
                  <a:spcPts val="1300"/>
                </a:lnSpc>
              </a:pPr>
              <a:r>
                <a:rPr lang="fi-FI" sz="1200" dirty="0">
                  <a:solidFill>
                    <a:schemeClr val="tx2"/>
                  </a:solidFill>
                  <a:latin typeface="Courier New" panose="02070309020205020404" pitchFamily="49" charset="0"/>
                  <a:ea typeface="Roboto Mono" panose="00000009000000000000" pitchFamily="49" charset="0"/>
                  <a:cs typeface="Courier New" panose="02070309020205020404" pitchFamily="49" charset="0"/>
                </a:rPr>
                <a:t>Teippejä, </a:t>
              </a:r>
            </a:p>
            <a:p>
              <a:pPr algn="ctr">
                <a:lnSpc>
                  <a:spcPts val="1300"/>
                </a:lnSpc>
              </a:pPr>
              <a:r>
                <a:rPr lang="fi-FI" sz="1200" dirty="0">
                  <a:solidFill>
                    <a:schemeClr val="tx2"/>
                  </a:solidFill>
                  <a:latin typeface="Courier New" panose="02070309020205020404" pitchFamily="49" charset="0"/>
                  <a:ea typeface="Roboto Mono" panose="00000009000000000000" pitchFamily="49" charset="0"/>
                  <a:cs typeface="Courier New" panose="02070309020205020404" pitchFamily="49" charset="0"/>
                </a:rPr>
                <a:t>etikettejä ja </a:t>
              </a:r>
              <a:br>
                <a:rPr lang="fi-FI" sz="1200" dirty="0">
                  <a:solidFill>
                    <a:schemeClr val="tx2"/>
                  </a:solidFill>
                  <a:latin typeface="Courier New" panose="02070309020205020404" pitchFamily="49" charset="0"/>
                  <a:ea typeface="Roboto Mono" panose="00000009000000000000" pitchFamily="49" charset="0"/>
                  <a:cs typeface="Courier New" panose="02070309020205020404" pitchFamily="49" charset="0"/>
                </a:rPr>
              </a:br>
              <a:r>
                <a:rPr lang="fi-FI" sz="1200" dirty="0">
                  <a:solidFill>
                    <a:schemeClr val="tx2"/>
                  </a:solidFill>
                  <a:latin typeface="Courier New" panose="02070309020205020404" pitchFamily="49" charset="0"/>
                  <a:ea typeface="Roboto Mono" panose="00000009000000000000" pitchFamily="49" charset="0"/>
                  <a:cs typeface="Courier New" panose="02070309020205020404" pitchFamily="49" charset="0"/>
                </a:rPr>
                <a:t>niittejä ei </a:t>
              </a:r>
            </a:p>
            <a:p>
              <a:pPr algn="ctr">
                <a:lnSpc>
                  <a:spcPts val="1300"/>
                </a:lnSpc>
              </a:pPr>
              <a:r>
                <a:rPr lang="fi-FI" sz="1200" dirty="0">
                  <a:solidFill>
                    <a:schemeClr val="tx2"/>
                  </a:solidFill>
                  <a:latin typeface="Courier New" panose="02070309020205020404" pitchFamily="49" charset="0"/>
                  <a:ea typeface="Roboto Mono" panose="00000009000000000000" pitchFamily="49" charset="0"/>
                  <a:cs typeface="Courier New" panose="02070309020205020404" pitchFamily="49" charset="0"/>
                </a:rPr>
                <a:t>tarvitse </a:t>
              </a:r>
            </a:p>
            <a:p>
              <a:pPr algn="ctr">
                <a:lnSpc>
                  <a:spcPts val="1300"/>
                </a:lnSpc>
              </a:pPr>
              <a:r>
                <a:rPr lang="fi-FI" sz="1200" dirty="0">
                  <a:solidFill>
                    <a:schemeClr val="tx2"/>
                  </a:solidFill>
                  <a:latin typeface="Courier New" panose="02070309020205020404" pitchFamily="49" charset="0"/>
                  <a:ea typeface="Roboto Mono" panose="00000009000000000000" pitchFamily="49" charset="0"/>
                  <a:cs typeface="Courier New" panose="02070309020205020404" pitchFamily="49" charset="0"/>
                </a:rPr>
                <a:t>poistaa</a:t>
              </a:r>
            </a:p>
          </p:txBody>
        </p:sp>
      </p:grpSp>
      <p:grpSp>
        <p:nvGrpSpPr>
          <p:cNvPr id="36" name="Ryhmä 35">
            <a:extLst>
              <a:ext uri="{FF2B5EF4-FFF2-40B4-BE49-F238E27FC236}">
                <a16:creationId xmlns:a16="http://schemas.microsoft.com/office/drawing/2014/main" id="{8722B910-D5FD-450C-A9AD-4DA02B6C50A3}"/>
              </a:ext>
            </a:extLst>
          </p:cNvPr>
          <p:cNvGrpSpPr/>
          <p:nvPr/>
        </p:nvGrpSpPr>
        <p:grpSpPr>
          <a:xfrm>
            <a:off x="8553236" y="3699443"/>
            <a:ext cx="1701430" cy="1581968"/>
            <a:chOff x="6193130" y="4644968"/>
            <a:chExt cx="1701430" cy="1581968"/>
          </a:xfrm>
        </p:grpSpPr>
        <p:pic>
          <p:nvPicPr>
            <p:cNvPr id="37" name="Kuva 36">
              <a:extLst>
                <a:ext uri="{FF2B5EF4-FFF2-40B4-BE49-F238E27FC236}">
                  <a16:creationId xmlns:a16="http://schemas.microsoft.com/office/drawing/2014/main" id="{DA7A9B32-DC58-4FF9-8D21-706819D7C53B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6193133" y="4644968"/>
              <a:ext cx="1701427" cy="1581968"/>
            </a:xfrm>
            <a:prstGeom prst="rect">
              <a:avLst/>
            </a:prstGeom>
          </p:spPr>
        </p:pic>
        <p:sp>
          <p:nvSpPr>
            <p:cNvPr id="38" name="Tekstiruutu 37">
              <a:extLst>
                <a:ext uri="{FF2B5EF4-FFF2-40B4-BE49-F238E27FC236}">
                  <a16:creationId xmlns:a16="http://schemas.microsoft.com/office/drawing/2014/main" id="{404E2BF8-7652-45EC-8B4B-1968A957892A}"/>
                </a:ext>
              </a:extLst>
            </p:cNvPr>
            <p:cNvSpPr txBox="1"/>
            <p:nvPr/>
          </p:nvSpPr>
          <p:spPr>
            <a:xfrm>
              <a:off x="6193130" y="4982450"/>
              <a:ext cx="1701429" cy="907296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0">
              <a:noAutofit/>
            </a:bodyPr>
            <a:lstStyle/>
            <a:p>
              <a:pPr algn="ctr">
                <a:lnSpc>
                  <a:spcPts val="1300"/>
                </a:lnSpc>
              </a:pPr>
              <a:r>
                <a:rPr lang="fi-FI" sz="1200" dirty="0">
                  <a:solidFill>
                    <a:schemeClr val="tx2"/>
                  </a:solidFill>
                  <a:latin typeface="Courier New" panose="02070309020205020404" pitchFamily="49" charset="0"/>
                  <a:ea typeface="Roboto Mono" panose="00000009000000000000" pitchFamily="49" charset="0"/>
                  <a:cs typeface="Courier New" panose="02070309020205020404" pitchFamily="49" charset="0"/>
                </a:rPr>
                <a:t>Teippejä, </a:t>
              </a:r>
            </a:p>
            <a:p>
              <a:pPr algn="ctr">
                <a:lnSpc>
                  <a:spcPts val="1300"/>
                </a:lnSpc>
              </a:pPr>
              <a:r>
                <a:rPr lang="fi-FI" sz="1200" dirty="0">
                  <a:solidFill>
                    <a:schemeClr val="tx2"/>
                  </a:solidFill>
                  <a:latin typeface="Courier New" panose="02070309020205020404" pitchFamily="49" charset="0"/>
                  <a:ea typeface="Roboto Mono" panose="00000009000000000000" pitchFamily="49" charset="0"/>
                  <a:cs typeface="Courier New" panose="02070309020205020404" pitchFamily="49" charset="0"/>
                </a:rPr>
                <a:t>etikettejä ja </a:t>
              </a:r>
              <a:br>
                <a:rPr lang="fi-FI" sz="1200" dirty="0">
                  <a:solidFill>
                    <a:schemeClr val="tx2"/>
                  </a:solidFill>
                  <a:latin typeface="Courier New" panose="02070309020205020404" pitchFamily="49" charset="0"/>
                  <a:ea typeface="Roboto Mono" panose="00000009000000000000" pitchFamily="49" charset="0"/>
                  <a:cs typeface="Courier New" panose="02070309020205020404" pitchFamily="49" charset="0"/>
                </a:rPr>
              </a:br>
              <a:r>
                <a:rPr lang="fi-FI" sz="1200" dirty="0">
                  <a:solidFill>
                    <a:schemeClr val="tx2"/>
                  </a:solidFill>
                  <a:latin typeface="Courier New" panose="02070309020205020404" pitchFamily="49" charset="0"/>
                  <a:ea typeface="Roboto Mono" panose="00000009000000000000" pitchFamily="49" charset="0"/>
                  <a:cs typeface="Courier New" panose="02070309020205020404" pitchFamily="49" charset="0"/>
                </a:rPr>
                <a:t>niittejä ei </a:t>
              </a:r>
            </a:p>
            <a:p>
              <a:pPr algn="ctr">
                <a:lnSpc>
                  <a:spcPts val="1300"/>
                </a:lnSpc>
              </a:pPr>
              <a:r>
                <a:rPr lang="fi-FI" sz="1200" dirty="0">
                  <a:solidFill>
                    <a:schemeClr val="tx2"/>
                  </a:solidFill>
                  <a:latin typeface="Courier New" panose="02070309020205020404" pitchFamily="49" charset="0"/>
                  <a:ea typeface="Roboto Mono" panose="00000009000000000000" pitchFamily="49" charset="0"/>
                  <a:cs typeface="Courier New" panose="02070309020205020404" pitchFamily="49" charset="0"/>
                </a:rPr>
                <a:t>tarvitse </a:t>
              </a:r>
            </a:p>
            <a:p>
              <a:pPr algn="ctr">
                <a:lnSpc>
                  <a:spcPts val="1300"/>
                </a:lnSpc>
              </a:pPr>
              <a:r>
                <a:rPr lang="fi-FI" sz="1200" dirty="0">
                  <a:solidFill>
                    <a:schemeClr val="tx2"/>
                  </a:solidFill>
                  <a:latin typeface="Courier New" panose="02070309020205020404" pitchFamily="49" charset="0"/>
                  <a:ea typeface="Roboto Mono" panose="00000009000000000000" pitchFamily="49" charset="0"/>
                  <a:cs typeface="Courier New" panose="02070309020205020404" pitchFamily="49" charset="0"/>
                </a:rPr>
                <a:t>poistaa</a:t>
              </a:r>
            </a:p>
          </p:txBody>
        </p:sp>
      </p:grpSp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A0E8131B-062E-471B-A23E-5F19B68108AC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76236" y="563975"/>
            <a:ext cx="3600451" cy="252000"/>
          </a:xfrm>
        </p:spPr>
        <p:txBody>
          <a:bodyPr/>
          <a:lstStyle/>
          <a:p>
            <a:r>
              <a:rPr lang="fi-FI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Kiitos kun lajittelet!</a:t>
            </a:r>
          </a:p>
        </p:txBody>
      </p:sp>
      <p:sp>
        <p:nvSpPr>
          <p:cNvPr id="8" name="Tekstin paikkamerkki 7">
            <a:extLst>
              <a:ext uri="{FF2B5EF4-FFF2-40B4-BE49-F238E27FC236}">
                <a16:creationId xmlns:a16="http://schemas.microsoft.com/office/drawing/2014/main" id="{ACF4DFC7-6BB4-4A9C-835E-65433C0855C3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5705475" y="563975"/>
            <a:ext cx="3600451" cy="252000"/>
          </a:xfrm>
        </p:spPr>
        <p:txBody>
          <a:bodyPr/>
          <a:lstStyle/>
          <a:p>
            <a:r>
              <a:rPr lang="fi-FI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Kiitos kun lajittelet!</a:t>
            </a:r>
          </a:p>
        </p:txBody>
      </p:sp>
      <p:sp>
        <p:nvSpPr>
          <p:cNvPr id="39" name="Tekstiruutu 38">
            <a:extLst>
              <a:ext uri="{FF2B5EF4-FFF2-40B4-BE49-F238E27FC236}">
                <a16:creationId xmlns:a16="http://schemas.microsoft.com/office/drawing/2014/main" id="{87FB48CC-387C-4B3B-81F0-A7243E3FA594}"/>
              </a:ext>
            </a:extLst>
          </p:cNvPr>
          <p:cNvSpPr txBox="1"/>
          <p:nvPr/>
        </p:nvSpPr>
        <p:spPr>
          <a:xfrm>
            <a:off x="191193" y="6840539"/>
            <a:ext cx="4974531" cy="496192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ctr"/>
            <a:r>
              <a:rPr lang="fi-FI" sz="800" dirty="0">
                <a:effectLst/>
                <a:latin typeface="Courier New" panose="02070309020205020404" pitchFamily="49" charset="0"/>
                <a:ea typeface="Roboto Mono" panose="00000009000000000000" pitchFamily="49" charset="0"/>
                <a:cs typeface="Courier New" panose="02070309020205020404" pitchFamily="49" charset="0"/>
              </a:rPr>
              <a:t>Tarkista alueesi lajitteluohjeet verkosta: </a:t>
            </a:r>
            <a:r>
              <a:rPr lang="fi-FI" sz="800" dirty="0">
                <a:solidFill>
                  <a:schemeClr val="accent1">
                    <a:lumMod val="50000"/>
                  </a:schemeClr>
                </a:solidFill>
                <a:effectLst/>
                <a:latin typeface="Courier New" panose="02070309020205020404" pitchFamily="49" charset="0"/>
                <a:ea typeface="Roboto Mono" panose="00000009000000000000" pitchFamily="49" charset="0"/>
                <a:cs typeface="Courier New" panose="02070309020205020404" pitchFamily="49" charset="0"/>
                <a:hlinkClick r:id="rId5"/>
              </a:rPr>
              <a:t>www.biojate.info/lajittelu</a:t>
            </a:r>
            <a:r>
              <a:rPr lang="fi-FI" sz="800" dirty="0">
                <a:solidFill>
                  <a:schemeClr val="accent1">
                    <a:lumMod val="50000"/>
                  </a:schemeClr>
                </a:solidFill>
                <a:latin typeface="Courier New" panose="02070309020205020404" pitchFamily="49" charset="0"/>
                <a:ea typeface="Roboto Mono" panose="00000009000000000000" pitchFamily="49" charset="0"/>
                <a:cs typeface="Courier New" panose="02070309020205020404" pitchFamily="49" charset="0"/>
              </a:rPr>
              <a:t> #rakastajokamurua • @circwaste • @sykeinfo • biojate.info</a:t>
            </a:r>
            <a:br>
              <a:rPr lang="fi-FI" sz="800" dirty="0">
                <a:solidFill>
                  <a:schemeClr val="accent1">
                    <a:lumMod val="50000"/>
                  </a:schemeClr>
                </a:solidFill>
                <a:latin typeface="Courier New" panose="02070309020205020404" pitchFamily="49" charset="0"/>
                <a:ea typeface="Roboto Mono" panose="00000009000000000000" pitchFamily="49" charset="0"/>
                <a:cs typeface="Courier New" panose="02070309020205020404" pitchFamily="49" charset="0"/>
              </a:rPr>
            </a:br>
            <a:r>
              <a:rPr lang="fi-FI" sz="800" dirty="0">
                <a:solidFill>
                  <a:schemeClr val="accent1">
                    <a:lumMod val="50000"/>
                  </a:schemeClr>
                </a:solidFill>
                <a:latin typeface="Courier New" panose="02070309020205020404" pitchFamily="49" charset="0"/>
                <a:ea typeface="Roboto Mono" panose="00000009000000000000" pitchFamily="49" charset="0"/>
                <a:cs typeface="Courier New" panose="02070309020205020404" pitchFamily="49" charset="0"/>
              </a:rPr>
              <a:t>materiaalitkiertoon.fi • syke.fi</a:t>
            </a:r>
          </a:p>
        </p:txBody>
      </p:sp>
      <p:sp>
        <p:nvSpPr>
          <p:cNvPr id="40" name="Tekstiruutu 39">
            <a:extLst>
              <a:ext uri="{FF2B5EF4-FFF2-40B4-BE49-F238E27FC236}">
                <a16:creationId xmlns:a16="http://schemas.microsoft.com/office/drawing/2014/main" id="{E5F19CA4-CA59-4CAC-806B-D1B679943358}"/>
              </a:ext>
            </a:extLst>
          </p:cNvPr>
          <p:cNvSpPr txBox="1"/>
          <p:nvPr/>
        </p:nvSpPr>
        <p:spPr>
          <a:xfrm>
            <a:off x="5519651" y="6840539"/>
            <a:ext cx="4980969" cy="496191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ctr"/>
            <a:r>
              <a:rPr lang="fi-FI" sz="800" dirty="0">
                <a:effectLst/>
                <a:latin typeface="Courier New" panose="02070309020205020404" pitchFamily="49" charset="0"/>
                <a:ea typeface="Roboto Mono" panose="00000009000000000000" pitchFamily="49" charset="0"/>
                <a:cs typeface="Courier New" panose="02070309020205020404" pitchFamily="49" charset="0"/>
              </a:rPr>
              <a:t>Tarkista alueesi lajitteluohjeet verkosta: </a:t>
            </a:r>
            <a:r>
              <a:rPr lang="fi-FI" sz="800" dirty="0">
                <a:solidFill>
                  <a:schemeClr val="accent1">
                    <a:lumMod val="50000"/>
                  </a:schemeClr>
                </a:solidFill>
                <a:effectLst/>
                <a:latin typeface="Courier New" panose="02070309020205020404" pitchFamily="49" charset="0"/>
                <a:ea typeface="Roboto Mono" panose="00000009000000000000" pitchFamily="49" charset="0"/>
                <a:cs typeface="Courier New" panose="02070309020205020404" pitchFamily="49" charset="0"/>
                <a:hlinkClick r:id="rId5"/>
              </a:rPr>
              <a:t>www.biojate.info/lajittelu</a:t>
            </a:r>
            <a:r>
              <a:rPr lang="fi-FI" sz="800" dirty="0">
                <a:solidFill>
                  <a:schemeClr val="accent1">
                    <a:lumMod val="50000"/>
                  </a:schemeClr>
                </a:solidFill>
                <a:latin typeface="Courier New" panose="02070309020205020404" pitchFamily="49" charset="0"/>
                <a:ea typeface="Roboto Mono" panose="00000009000000000000" pitchFamily="49" charset="0"/>
                <a:cs typeface="Courier New" panose="02070309020205020404" pitchFamily="49" charset="0"/>
              </a:rPr>
              <a:t> #rakastajokamurua • @circwaste • @sykeinfo • biojate.info</a:t>
            </a:r>
            <a:br>
              <a:rPr lang="fi-FI" sz="800" dirty="0">
                <a:solidFill>
                  <a:schemeClr val="accent1">
                    <a:lumMod val="50000"/>
                  </a:schemeClr>
                </a:solidFill>
                <a:latin typeface="Courier New" panose="02070309020205020404" pitchFamily="49" charset="0"/>
                <a:ea typeface="Roboto Mono" panose="00000009000000000000" pitchFamily="49" charset="0"/>
                <a:cs typeface="Courier New" panose="02070309020205020404" pitchFamily="49" charset="0"/>
              </a:rPr>
            </a:br>
            <a:r>
              <a:rPr lang="fi-FI" sz="800" dirty="0">
                <a:solidFill>
                  <a:schemeClr val="accent1">
                    <a:lumMod val="50000"/>
                  </a:schemeClr>
                </a:solidFill>
                <a:latin typeface="Courier New" panose="02070309020205020404" pitchFamily="49" charset="0"/>
                <a:ea typeface="Roboto Mono" panose="00000009000000000000" pitchFamily="49" charset="0"/>
                <a:cs typeface="Courier New" panose="02070309020205020404" pitchFamily="49" charset="0"/>
              </a:rPr>
              <a:t>materiaalitkiertoon.fi • syke.fi</a:t>
            </a:r>
          </a:p>
        </p:txBody>
      </p:sp>
    </p:spTree>
    <p:extLst>
      <p:ext uri="{BB962C8B-B14F-4D97-AF65-F5344CB8AC3E}">
        <p14:creationId xmlns:p14="http://schemas.microsoft.com/office/powerpoint/2010/main" val="2624603588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Kuva 8">
            <a:extLst>
              <a:ext uri="{FF2B5EF4-FFF2-40B4-BE49-F238E27FC236}">
                <a16:creationId xmlns:a16="http://schemas.microsoft.com/office/drawing/2014/main" id="{BFF4410A-7550-4EF6-B13D-34F6E53214D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V="1">
            <a:off x="389094" y="4803032"/>
            <a:ext cx="4595906" cy="1876170"/>
          </a:xfrm>
          <a:prstGeom prst="rect">
            <a:avLst/>
          </a:prstGeom>
        </p:spPr>
      </p:pic>
      <p:sp>
        <p:nvSpPr>
          <p:cNvPr id="6" name="Tekstin paikkamerkki 5">
            <a:extLst>
              <a:ext uri="{FF2B5EF4-FFF2-40B4-BE49-F238E27FC236}">
                <a16:creationId xmlns:a16="http://schemas.microsoft.com/office/drawing/2014/main" id="{BC7C0947-7B73-4B6C-8667-AE917A5C5E5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fi-FI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Kiitos kun lajittelet!</a:t>
            </a:r>
          </a:p>
        </p:txBody>
      </p:sp>
      <p:sp>
        <p:nvSpPr>
          <p:cNvPr id="4" name="Otsikko 3">
            <a:extLst>
              <a:ext uri="{FF2B5EF4-FFF2-40B4-BE49-F238E27FC236}">
                <a16:creationId xmlns:a16="http://schemas.microsoft.com/office/drawing/2014/main" id="{F6D591DC-66B1-4C92-B120-2D1EE5597A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11182" y="931323"/>
            <a:ext cx="3600449" cy="720000"/>
          </a:xfrm>
        </p:spPr>
        <p:txBody>
          <a:bodyPr/>
          <a:lstStyle/>
          <a:p>
            <a:r>
              <a:rPr lang="fi-FI" sz="2600" dirty="0">
                <a:latin typeface="Tahoma" panose="020B0604030504040204" pitchFamily="34" charset="0"/>
                <a:ea typeface="Tahoma" panose="020B0604030504040204" pitchFamily="34" charset="0"/>
              </a:rPr>
              <a:t>VAARALLINEN JÄTE</a:t>
            </a:r>
          </a:p>
        </p:txBody>
      </p:sp>
      <p:sp>
        <p:nvSpPr>
          <p:cNvPr id="2" name="Tekstin paikkamerkki 1">
            <a:extLst>
              <a:ext uri="{FF2B5EF4-FFF2-40B4-BE49-F238E27FC236}">
                <a16:creationId xmlns:a16="http://schemas.microsoft.com/office/drawing/2014/main" id="{AF7CEBDC-3204-429F-96FF-1EC364F18B00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fi-FI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Kiitos kun lajittelet!</a:t>
            </a:r>
          </a:p>
        </p:txBody>
      </p:sp>
      <p:sp>
        <p:nvSpPr>
          <p:cNvPr id="26" name="Tekstiruutu 25">
            <a:extLst>
              <a:ext uri="{FF2B5EF4-FFF2-40B4-BE49-F238E27FC236}">
                <a16:creationId xmlns:a16="http://schemas.microsoft.com/office/drawing/2014/main" id="{8CBA1A10-817B-4EE6-A6B6-55AB477997D0}"/>
              </a:ext>
            </a:extLst>
          </p:cNvPr>
          <p:cNvSpPr txBox="1"/>
          <p:nvPr/>
        </p:nvSpPr>
        <p:spPr>
          <a:xfrm>
            <a:off x="5704176" y="1651323"/>
            <a:ext cx="4602912" cy="3892742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marL="180000" indent="-180000">
              <a:lnSpc>
                <a:spcPts val="1500"/>
              </a:lnSpc>
              <a:spcBef>
                <a:spcPts val="600"/>
              </a:spcBef>
              <a:buClr>
                <a:schemeClr val="tx2"/>
              </a:buClr>
              <a:buSzPct val="120000"/>
              <a:buFont typeface="Arial" panose="020B0604020202020204" pitchFamily="34" charset="0"/>
              <a:buChar char="•"/>
            </a:pPr>
            <a:r>
              <a:rPr lang="fi-FI" sz="1400" dirty="0">
                <a:latin typeface="Courier New" panose="02070309020205020404" pitchFamily="49" charset="0"/>
                <a:ea typeface="Roboto Mono" panose="00000009000000000000" pitchFamily="49" charset="0"/>
                <a:cs typeface="Courier New" panose="02070309020205020404" pitchFamily="49" charset="0"/>
              </a:rPr>
              <a:t>paristot ja akut</a:t>
            </a:r>
          </a:p>
          <a:p>
            <a:pPr marL="180000" indent="-180000">
              <a:lnSpc>
                <a:spcPts val="1500"/>
              </a:lnSpc>
              <a:spcBef>
                <a:spcPts val="600"/>
              </a:spcBef>
              <a:buClr>
                <a:schemeClr val="tx2"/>
              </a:buClr>
              <a:buSzPct val="120000"/>
              <a:buFont typeface="Arial" panose="020B0604020202020204" pitchFamily="34" charset="0"/>
              <a:buChar char="•"/>
            </a:pPr>
            <a:r>
              <a:rPr lang="fi-FI" sz="1400" dirty="0">
                <a:latin typeface="Courier New" panose="02070309020205020404" pitchFamily="49" charset="0"/>
                <a:ea typeface="Roboto Mono" panose="00000009000000000000" pitchFamily="49" charset="0"/>
                <a:cs typeface="Courier New" panose="02070309020205020404" pitchFamily="49" charset="0"/>
              </a:rPr>
              <a:t>energiansäästölamput ja loisteputket </a:t>
            </a:r>
          </a:p>
          <a:p>
            <a:pPr marL="180000" indent="-180000">
              <a:lnSpc>
                <a:spcPts val="1500"/>
              </a:lnSpc>
              <a:spcBef>
                <a:spcPts val="600"/>
              </a:spcBef>
              <a:buClr>
                <a:schemeClr val="tx2"/>
              </a:buClr>
              <a:buSzPct val="120000"/>
              <a:buFont typeface="Arial" panose="020B0604020202020204" pitchFamily="34" charset="0"/>
              <a:buChar char="•"/>
            </a:pPr>
            <a:r>
              <a:rPr lang="fi-FI" sz="1400" dirty="0">
                <a:latin typeface="Courier New" panose="02070309020205020404" pitchFamily="49" charset="0"/>
                <a:ea typeface="Roboto Mono" panose="00000009000000000000" pitchFamily="49" charset="0"/>
                <a:cs typeface="Courier New" panose="02070309020205020404" pitchFamily="49" charset="0"/>
              </a:rPr>
              <a:t>lääkkeet, neulat ja ruiskut  </a:t>
            </a:r>
          </a:p>
          <a:p>
            <a:pPr marL="180000" indent="-180000">
              <a:lnSpc>
                <a:spcPts val="1500"/>
              </a:lnSpc>
              <a:spcBef>
                <a:spcPts val="600"/>
              </a:spcBef>
              <a:buClr>
                <a:schemeClr val="tx2"/>
              </a:buClr>
              <a:buSzPct val="120000"/>
              <a:buFont typeface="Arial" panose="020B0604020202020204" pitchFamily="34" charset="0"/>
              <a:buChar char="•"/>
            </a:pPr>
            <a:r>
              <a:rPr lang="fi-FI" sz="1400" dirty="0">
                <a:latin typeface="Courier New" panose="02070309020205020404" pitchFamily="49" charset="0"/>
                <a:ea typeface="Roboto Mono" panose="00000009000000000000" pitchFamily="49" charset="0"/>
                <a:cs typeface="Courier New" panose="02070309020205020404" pitchFamily="49" charset="0"/>
              </a:rPr>
              <a:t>painepakkaukset, kuten aerosolipurkit (jos hölskyy tai pihisee) </a:t>
            </a:r>
          </a:p>
          <a:p>
            <a:pPr marL="180000" indent="-180000">
              <a:lnSpc>
                <a:spcPts val="1500"/>
              </a:lnSpc>
              <a:spcBef>
                <a:spcPts val="600"/>
              </a:spcBef>
              <a:buClr>
                <a:schemeClr val="tx2"/>
              </a:buClr>
              <a:buSzPct val="120000"/>
              <a:buFont typeface="Arial" panose="020B0604020202020204" pitchFamily="34" charset="0"/>
              <a:buChar char="•"/>
            </a:pPr>
            <a:r>
              <a:rPr lang="fi-FI" sz="1400" dirty="0">
                <a:latin typeface="Courier New" panose="02070309020205020404" pitchFamily="49" charset="0"/>
                <a:ea typeface="Roboto Mono" panose="00000009000000000000" pitchFamily="49" charset="0"/>
                <a:cs typeface="Courier New" panose="02070309020205020404" pitchFamily="49" charset="0"/>
              </a:rPr>
              <a:t>jäteöljyt, öljynsuodattimet ja </a:t>
            </a:r>
            <a:br>
              <a:rPr lang="fi-FI" sz="1400" dirty="0">
                <a:latin typeface="Courier New" panose="02070309020205020404" pitchFamily="49" charset="0"/>
                <a:ea typeface="Roboto Mono" panose="00000009000000000000" pitchFamily="49" charset="0"/>
                <a:cs typeface="Courier New" panose="02070309020205020404" pitchFamily="49" charset="0"/>
              </a:rPr>
            </a:br>
            <a:r>
              <a:rPr lang="fi-FI" sz="1400" dirty="0">
                <a:latin typeface="Courier New" panose="02070309020205020404" pitchFamily="49" charset="0"/>
                <a:ea typeface="Roboto Mono" panose="00000009000000000000" pitchFamily="49" charset="0"/>
                <a:cs typeface="Courier New" panose="02070309020205020404" pitchFamily="49" charset="0"/>
              </a:rPr>
              <a:t>muut öljyiset jätteet </a:t>
            </a:r>
          </a:p>
          <a:p>
            <a:pPr marL="180000" indent="-180000">
              <a:lnSpc>
                <a:spcPts val="1500"/>
              </a:lnSpc>
              <a:spcBef>
                <a:spcPts val="600"/>
              </a:spcBef>
              <a:buClr>
                <a:schemeClr val="tx2"/>
              </a:buClr>
              <a:buSzPct val="120000"/>
              <a:buFont typeface="Arial" panose="020B0604020202020204" pitchFamily="34" charset="0"/>
              <a:buChar char="•"/>
            </a:pPr>
            <a:r>
              <a:rPr lang="fi-FI" sz="1400" dirty="0">
                <a:latin typeface="Courier New" panose="02070309020205020404" pitchFamily="49" charset="0"/>
                <a:ea typeface="Roboto Mono" panose="00000009000000000000" pitchFamily="49" charset="0"/>
                <a:cs typeface="Courier New" panose="02070309020205020404" pitchFamily="49" charset="0"/>
              </a:rPr>
              <a:t>märät maalit, liimat, lakat ja liuottimet</a:t>
            </a:r>
          </a:p>
          <a:p>
            <a:pPr marL="180000" indent="-180000">
              <a:lnSpc>
                <a:spcPts val="1500"/>
              </a:lnSpc>
              <a:spcBef>
                <a:spcPts val="600"/>
              </a:spcBef>
              <a:buClr>
                <a:schemeClr val="tx2"/>
              </a:buClr>
              <a:buSzPct val="120000"/>
              <a:buFont typeface="Arial" panose="020B0604020202020204" pitchFamily="34" charset="0"/>
              <a:buChar char="•"/>
            </a:pPr>
            <a:r>
              <a:rPr lang="fi-FI" sz="1400" dirty="0">
                <a:latin typeface="Courier New" panose="02070309020205020404" pitchFamily="49" charset="0"/>
                <a:ea typeface="Roboto Mono" panose="00000009000000000000" pitchFamily="49" charset="0"/>
                <a:cs typeface="Courier New" panose="02070309020205020404" pitchFamily="49" charset="0"/>
              </a:rPr>
              <a:t>emäksiset pesu- ja puhdistusaineet </a:t>
            </a:r>
          </a:p>
          <a:p>
            <a:pPr marL="180000" indent="-180000">
              <a:lnSpc>
                <a:spcPts val="1500"/>
              </a:lnSpc>
              <a:spcBef>
                <a:spcPts val="600"/>
              </a:spcBef>
              <a:buClr>
                <a:schemeClr val="tx2"/>
              </a:buClr>
              <a:buSzPct val="120000"/>
              <a:buFont typeface="Arial" panose="020B0604020202020204" pitchFamily="34" charset="0"/>
              <a:buChar char="•"/>
            </a:pPr>
            <a:r>
              <a:rPr lang="fi-FI" sz="1400" dirty="0">
                <a:latin typeface="Courier New" panose="02070309020205020404" pitchFamily="49" charset="0"/>
                <a:ea typeface="Roboto Mono" panose="00000009000000000000" pitchFamily="49" charset="0"/>
                <a:cs typeface="Courier New" panose="02070309020205020404" pitchFamily="49" charset="0"/>
              </a:rPr>
              <a:t>torjunta- ja desinfiointiaineet </a:t>
            </a:r>
          </a:p>
          <a:p>
            <a:pPr marL="180000" indent="-180000">
              <a:lnSpc>
                <a:spcPts val="1500"/>
              </a:lnSpc>
              <a:spcBef>
                <a:spcPts val="600"/>
              </a:spcBef>
              <a:buClr>
                <a:schemeClr val="tx2"/>
              </a:buClr>
              <a:buSzPct val="120000"/>
              <a:buFont typeface="Arial" panose="020B0604020202020204" pitchFamily="34" charset="0"/>
              <a:buChar char="•"/>
            </a:pPr>
            <a:r>
              <a:rPr lang="fi-FI" sz="1400" dirty="0">
                <a:latin typeface="Courier New" panose="02070309020205020404" pitchFamily="49" charset="0"/>
                <a:ea typeface="Roboto Mono" panose="00000009000000000000" pitchFamily="49" charset="0"/>
                <a:cs typeface="Courier New" panose="02070309020205020404" pitchFamily="49" charset="0"/>
              </a:rPr>
              <a:t>voimakkaat hapot kuten rikkihappo </a:t>
            </a:r>
          </a:p>
          <a:p>
            <a:pPr marL="180000" indent="-180000">
              <a:lnSpc>
                <a:spcPts val="1500"/>
              </a:lnSpc>
              <a:spcBef>
                <a:spcPts val="600"/>
              </a:spcBef>
              <a:buClr>
                <a:schemeClr val="tx2"/>
              </a:buClr>
              <a:buSzPct val="120000"/>
              <a:buFont typeface="Arial" panose="020B0604020202020204" pitchFamily="34" charset="0"/>
              <a:buChar char="•"/>
            </a:pPr>
            <a:r>
              <a:rPr lang="fi-FI" sz="1400" dirty="0">
                <a:latin typeface="Courier New" panose="02070309020205020404" pitchFamily="49" charset="0"/>
                <a:ea typeface="Roboto Mono" panose="00000009000000000000" pitchFamily="49" charset="0"/>
                <a:cs typeface="Courier New" panose="02070309020205020404" pitchFamily="49" charset="0"/>
              </a:rPr>
              <a:t>sammuttimet ja kaasupullot </a:t>
            </a:r>
          </a:p>
          <a:p>
            <a:pPr marL="180000" indent="-180000">
              <a:lnSpc>
                <a:spcPts val="1500"/>
              </a:lnSpc>
              <a:spcBef>
                <a:spcPts val="600"/>
              </a:spcBef>
              <a:buClr>
                <a:schemeClr val="tx2"/>
              </a:buClr>
              <a:buSzPct val="120000"/>
              <a:buFont typeface="Arial" panose="020B0604020202020204" pitchFamily="34" charset="0"/>
              <a:buChar char="•"/>
            </a:pPr>
            <a:r>
              <a:rPr lang="fi-FI" sz="1400" dirty="0">
                <a:latin typeface="Courier New" panose="02070309020205020404" pitchFamily="49" charset="0"/>
                <a:ea typeface="Roboto Mono" panose="00000009000000000000" pitchFamily="49" charset="0"/>
                <a:cs typeface="Courier New" panose="02070309020205020404" pitchFamily="49" charset="0"/>
              </a:rPr>
              <a:t>uudenvuodentinat ja elohopeakuumemittarit</a:t>
            </a:r>
          </a:p>
        </p:txBody>
      </p:sp>
      <p:sp>
        <p:nvSpPr>
          <p:cNvPr id="16" name="Otsikko 3">
            <a:extLst>
              <a:ext uri="{FF2B5EF4-FFF2-40B4-BE49-F238E27FC236}">
                <a16:creationId xmlns:a16="http://schemas.microsoft.com/office/drawing/2014/main" id="{FB8348E6-0212-48D1-94AA-419BCEF9239F}"/>
              </a:ext>
            </a:extLst>
          </p:cNvPr>
          <p:cNvSpPr txBox="1">
            <a:spLocks/>
          </p:cNvSpPr>
          <p:nvPr/>
        </p:nvSpPr>
        <p:spPr>
          <a:xfrm>
            <a:off x="364971" y="931323"/>
            <a:ext cx="3600449" cy="720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 defTabSz="1069208" rtl="0" eaLnBrk="1" latinLnBrk="0" hangingPunct="1">
              <a:lnSpc>
                <a:spcPts val="3000"/>
              </a:lnSpc>
              <a:spcBef>
                <a:spcPct val="0"/>
              </a:spcBef>
              <a:buNone/>
              <a:tabLst>
                <a:tab pos="835319" algn="l"/>
              </a:tabLst>
              <a:defRPr sz="2800" b="1" kern="1200">
                <a:solidFill>
                  <a:schemeClr val="tx2"/>
                </a:solidFill>
                <a:latin typeface="Roboto Mono" panose="00000009000000000000" pitchFamily="49" charset="0"/>
                <a:ea typeface="Roboto Mono" panose="00000009000000000000" pitchFamily="49" charset="0"/>
                <a:cs typeface="Tahoma" panose="020B0604030504040204" pitchFamily="34" charset="0"/>
              </a:defRPr>
            </a:lvl1pPr>
          </a:lstStyle>
          <a:p>
            <a:r>
              <a:rPr lang="fi-FI" sz="2600" dirty="0">
                <a:latin typeface="Tahoma" panose="020B0604030504040204" pitchFamily="34" charset="0"/>
                <a:ea typeface="Tahoma" panose="020B0604030504040204" pitchFamily="34" charset="0"/>
              </a:rPr>
              <a:t>PAKKAUSMUOVIJÄTE</a:t>
            </a:r>
          </a:p>
        </p:txBody>
      </p:sp>
      <p:sp>
        <p:nvSpPr>
          <p:cNvPr id="27" name="Tekstiruutu 26">
            <a:extLst>
              <a:ext uri="{FF2B5EF4-FFF2-40B4-BE49-F238E27FC236}">
                <a16:creationId xmlns:a16="http://schemas.microsoft.com/office/drawing/2014/main" id="{CC73BD0C-0437-4CD2-A5FE-4547E139B616}"/>
              </a:ext>
            </a:extLst>
          </p:cNvPr>
          <p:cNvSpPr txBox="1"/>
          <p:nvPr/>
        </p:nvSpPr>
        <p:spPr>
          <a:xfrm>
            <a:off x="383493" y="5233907"/>
            <a:ext cx="4607704" cy="1394445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ctr">
              <a:lnSpc>
                <a:spcPts val="1500"/>
              </a:lnSpc>
            </a:pPr>
            <a:r>
              <a:rPr lang="fi-FI" sz="1400" b="1" dirty="0">
                <a:latin typeface="Courier New" panose="02070309020205020404" pitchFamily="49" charset="0"/>
                <a:ea typeface="Roboto Mono" panose="00000009000000000000" pitchFamily="49" charset="0"/>
                <a:cs typeface="Courier New" panose="02070309020205020404" pitchFamily="49" charset="0"/>
              </a:rPr>
              <a:t>Pakkausmuovin keräysastiaan ei kuulu sellofaani, tuorekelmu, muoviaterimet </a:t>
            </a:r>
            <a:br>
              <a:rPr lang="fi-FI" sz="1400" b="1" dirty="0">
                <a:latin typeface="Courier New" panose="02070309020205020404" pitchFamily="49" charset="0"/>
                <a:ea typeface="Roboto Mono" panose="00000009000000000000" pitchFamily="49" charset="0"/>
                <a:cs typeface="Courier New" panose="02070309020205020404" pitchFamily="49" charset="0"/>
              </a:rPr>
            </a:br>
            <a:r>
              <a:rPr lang="fi-FI" sz="1400" b="1" dirty="0">
                <a:latin typeface="Courier New" panose="02070309020205020404" pitchFamily="49" charset="0"/>
                <a:ea typeface="Roboto Mono" panose="00000009000000000000" pitchFamily="49" charset="0"/>
                <a:cs typeface="Courier New" panose="02070309020205020404" pitchFamily="49" charset="0"/>
              </a:rPr>
              <a:t>eikä PVC/03/3-muovi. Eikä myöskään muovi-lelut, pulkat, tiskiharjat, rikkinäiset ämpärit tai muu kodintavara. </a:t>
            </a:r>
            <a:br>
              <a:rPr lang="fi-FI" sz="1400" b="1" dirty="0">
                <a:latin typeface="Courier New" panose="02070309020205020404" pitchFamily="49" charset="0"/>
                <a:ea typeface="Roboto Mono" panose="00000009000000000000" pitchFamily="49" charset="0"/>
                <a:cs typeface="Courier New" panose="02070309020205020404" pitchFamily="49" charset="0"/>
              </a:rPr>
            </a:br>
            <a:r>
              <a:rPr lang="fi-FI" sz="1400" b="1" dirty="0">
                <a:latin typeface="Courier New" panose="02070309020205020404" pitchFamily="49" charset="0"/>
                <a:ea typeface="Roboto Mono" panose="00000009000000000000" pitchFamily="49" charset="0"/>
                <a:cs typeface="Courier New" panose="02070309020205020404" pitchFamily="49" charset="0"/>
              </a:rPr>
              <a:t>Ne lajitellaan sekajäteastiaan tai </a:t>
            </a:r>
            <a:br>
              <a:rPr lang="fi-FI" sz="1400" b="1" dirty="0">
                <a:latin typeface="Courier New" panose="02070309020205020404" pitchFamily="49" charset="0"/>
                <a:ea typeface="Roboto Mono" panose="00000009000000000000" pitchFamily="49" charset="0"/>
                <a:cs typeface="Courier New" panose="02070309020205020404" pitchFamily="49" charset="0"/>
              </a:rPr>
            </a:br>
            <a:r>
              <a:rPr lang="fi-FI" sz="1400" b="1" dirty="0">
                <a:latin typeface="Courier New" panose="02070309020205020404" pitchFamily="49" charset="0"/>
                <a:ea typeface="Roboto Mono" panose="00000009000000000000" pitchFamily="49" charset="0"/>
                <a:cs typeface="Courier New" panose="02070309020205020404" pitchFamily="49" charset="0"/>
              </a:rPr>
              <a:t>Sortti-asemien muovinkeräykseen.</a:t>
            </a:r>
          </a:p>
        </p:txBody>
      </p:sp>
      <p:sp>
        <p:nvSpPr>
          <p:cNvPr id="30" name="Tekstiruutu 29">
            <a:extLst>
              <a:ext uri="{FF2B5EF4-FFF2-40B4-BE49-F238E27FC236}">
                <a16:creationId xmlns:a16="http://schemas.microsoft.com/office/drawing/2014/main" id="{7172ADD1-F1B5-4F1D-8FAF-CC0ECB344C3C}"/>
              </a:ext>
            </a:extLst>
          </p:cNvPr>
          <p:cNvSpPr txBox="1"/>
          <p:nvPr/>
        </p:nvSpPr>
        <p:spPr>
          <a:xfrm>
            <a:off x="389094" y="1651322"/>
            <a:ext cx="4602912" cy="3370397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marL="180000" indent="-180000">
              <a:lnSpc>
                <a:spcPts val="1500"/>
              </a:lnSpc>
              <a:spcBef>
                <a:spcPts val="600"/>
              </a:spcBef>
              <a:buClr>
                <a:schemeClr val="tx2"/>
              </a:buClr>
              <a:buSzPct val="120000"/>
              <a:buFont typeface="Arial" panose="020B0604020202020204" pitchFamily="34" charset="0"/>
              <a:buChar char="•"/>
            </a:pPr>
            <a:r>
              <a:rPr lang="fi-FI" sz="1400" dirty="0">
                <a:latin typeface="Courier New" panose="02070309020205020404" pitchFamily="49" charset="0"/>
                <a:ea typeface="Roboto Mono" panose="00000009000000000000" pitchFamily="49" charset="0"/>
                <a:cs typeface="Courier New" panose="02070309020205020404" pitchFamily="49" charset="0"/>
              </a:rPr>
              <a:t>elintarvikkeiden tyhjät muoviset pakkaukset, kuten jogurttipurkit, leviterasiat sekä valmisruoka-, </a:t>
            </a:r>
            <a:br>
              <a:rPr lang="fi-FI" sz="1400" dirty="0">
                <a:latin typeface="Courier New" panose="02070309020205020404" pitchFamily="49" charset="0"/>
                <a:ea typeface="Roboto Mono" panose="00000009000000000000" pitchFamily="49" charset="0"/>
                <a:cs typeface="Courier New" panose="02070309020205020404" pitchFamily="49" charset="0"/>
              </a:rPr>
            </a:br>
            <a:r>
              <a:rPr lang="fi-FI" sz="1400" dirty="0">
                <a:latin typeface="Courier New" panose="02070309020205020404" pitchFamily="49" charset="0"/>
                <a:ea typeface="Roboto Mono" panose="00000009000000000000" pitchFamily="49" charset="0"/>
                <a:cs typeface="Courier New" panose="02070309020205020404" pitchFamily="49" charset="0"/>
              </a:rPr>
              <a:t>leikkele- ja juustopakkaukset</a:t>
            </a:r>
          </a:p>
          <a:p>
            <a:pPr marL="180000" indent="-180000">
              <a:lnSpc>
                <a:spcPts val="1500"/>
              </a:lnSpc>
              <a:spcBef>
                <a:spcPts val="600"/>
              </a:spcBef>
              <a:buClr>
                <a:schemeClr val="tx2"/>
              </a:buClr>
              <a:buSzPct val="120000"/>
              <a:buFont typeface="Arial" panose="020B0604020202020204" pitchFamily="34" charset="0"/>
              <a:buChar char="•"/>
            </a:pPr>
            <a:r>
              <a:rPr lang="fi-FI" sz="1400" dirty="0">
                <a:latin typeface="Courier New" panose="02070309020205020404" pitchFamily="49" charset="0"/>
                <a:ea typeface="Roboto Mono" panose="00000009000000000000" pitchFamily="49" charset="0"/>
                <a:cs typeface="Courier New" panose="02070309020205020404" pitchFamily="49" charset="0"/>
              </a:rPr>
              <a:t>muovikassit, -pussit ja -kääreet </a:t>
            </a:r>
            <a:br>
              <a:rPr lang="fi-FI" sz="1400" dirty="0">
                <a:latin typeface="Courier New" panose="02070309020205020404" pitchFamily="49" charset="0"/>
                <a:ea typeface="Roboto Mono" panose="00000009000000000000" pitchFamily="49" charset="0"/>
                <a:cs typeface="Courier New" panose="02070309020205020404" pitchFamily="49" charset="0"/>
              </a:rPr>
            </a:br>
            <a:r>
              <a:rPr lang="fi-FI" sz="1400" dirty="0">
                <a:latin typeface="Courier New" panose="02070309020205020404" pitchFamily="49" charset="0"/>
                <a:ea typeface="Roboto Mono" panose="00000009000000000000" pitchFamily="49" charset="0"/>
                <a:cs typeface="Courier New" panose="02070309020205020404" pitchFamily="49" charset="0"/>
              </a:rPr>
              <a:t>sekä kuplamuovi</a:t>
            </a:r>
          </a:p>
          <a:p>
            <a:pPr marL="180000" indent="-180000">
              <a:lnSpc>
                <a:spcPts val="1500"/>
              </a:lnSpc>
              <a:spcBef>
                <a:spcPts val="600"/>
              </a:spcBef>
              <a:buClr>
                <a:schemeClr val="tx2"/>
              </a:buClr>
              <a:buSzPct val="120000"/>
              <a:buFont typeface="Arial" panose="020B0604020202020204" pitchFamily="34" charset="0"/>
              <a:buChar char="•"/>
            </a:pPr>
            <a:r>
              <a:rPr lang="fi-FI" sz="1400" dirty="0">
                <a:latin typeface="Courier New" panose="02070309020205020404" pitchFamily="49" charset="0"/>
                <a:ea typeface="Roboto Mono" panose="00000009000000000000" pitchFamily="49" charset="0"/>
                <a:cs typeface="Courier New" panose="02070309020205020404" pitchFamily="49" charset="0"/>
              </a:rPr>
              <a:t>muovipakkaukset, joissa on metallinen sisäpinta, kuten kahvi- ja teepussit</a:t>
            </a:r>
          </a:p>
          <a:p>
            <a:pPr marL="180000" indent="-180000">
              <a:lnSpc>
                <a:spcPts val="1500"/>
              </a:lnSpc>
              <a:spcBef>
                <a:spcPts val="600"/>
              </a:spcBef>
              <a:buClr>
                <a:schemeClr val="tx2"/>
              </a:buClr>
              <a:buSzPct val="120000"/>
              <a:buFont typeface="Arial" panose="020B0604020202020204" pitchFamily="34" charset="0"/>
              <a:buChar char="•"/>
            </a:pPr>
            <a:r>
              <a:rPr lang="fi-FI" sz="1400" dirty="0">
                <a:latin typeface="Courier New" panose="02070309020205020404" pitchFamily="49" charset="0"/>
                <a:ea typeface="Roboto Mono" panose="00000009000000000000" pitchFamily="49" charset="0"/>
                <a:cs typeface="Courier New" panose="02070309020205020404" pitchFamily="49" charset="0"/>
              </a:rPr>
              <a:t>tyhjät muovipullot, -purkit ja </a:t>
            </a:r>
            <a:br>
              <a:rPr lang="fi-FI" sz="1400" dirty="0">
                <a:latin typeface="Courier New" panose="02070309020205020404" pitchFamily="49" charset="0"/>
                <a:ea typeface="Roboto Mono" panose="00000009000000000000" pitchFamily="49" charset="0"/>
                <a:cs typeface="Courier New" panose="02070309020205020404" pitchFamily="49" charset="0"/>
              </a:rPr>
            </a:br>
            <a:r>
              <a:rPr lang="fi-FI" sz="1400" dirty="0">
                <a:latin typeface="Courier New" panose="02070309020205020404" pitchFamily="49" charset="0"/>
                <a:ea typeface="Roboto Mono" panose="00000009000000000000" pitchFamily="49" charset="0"/>
                <a:cs typeface="Courier New" panose="02070309020205020404" pitchFamily="49" charset="0"/>
              </a:rPr>
              <a:t>-kanisterit litistettynä, </a:t>
            </a:r>
            <a:br>
              <a:rPr lang="fi-FI" sz="1400" dirty="0">
                <a:latin typeface="Courier New" panose="02070309020205020404" pitchFamily="49" charset="0"/>
                <a:ea typeface="Roboto Mono" panose="00000009000000000000" pitchFamily="49" charset="0"/>
                <a:cs typeface="Courier New" panose="02070309020205020404" pitchFamily="49" charset="0"/>
              </a:rPr>
            </a:br>
            <a:r>
              <a:rPr lang="fi-FI" sz="1400" dirty="0">
                <a:latin typeface="Courier New" panose="02070309020205020404" pitchFamily="49" charset="0"/>
                <a:ea typeface="Roboto Mono" panose="00000009000000000000" pitchFamily="49" charset="0"/>
                <a:cs typeface="Courier New" panose="02070309020205020404" pitchFamily="49" charset="0"/>
              </a:rPr>
              <a:t>korkit ja kannet erikseen</a:t>
            </a:r>
          </a:p>
          <a:p>
            <a:pPr marL="180000" indent="-180000">
              <a:lnSpc>
                <a:spcPts val="1500"/>
              </a:lnSpc>
              <a:spcBef>
                <a:spcPts val="600"/>
              </a:spcBef>
              <a:buClr>
                <a:schemeClr val="tx2"/>
              </a:buClr>
              <a:buSzPct val="120000"/>
              <a:buFont typeface="Arial" panose="020B0604020202020204" pitchFamily="34" charset="0"/>
              <a:buChar char="•"/>
            </a:pPr>
            <a:r>
              <a:rPr lang="fi-FI" sz="1400" dirty="0">
                <a:latin typeface="Courier New" panose="02070309020205020404" pitchFamily="49" charset="0"/>
                <a:ea typeface="Roboto Mono" panose="00000009000000000000" pitchFamily="49" charset="0"/>
                <a:cs typeface="Courier New" panose="02070309020205020404" pitchFamily="49" charset="0"/>
              </a:rPr>
              <a:t>tyhjät muoviset pesuaine-, </a:t>
            </a:r>
            <a:br>
              <a:rPr lang="fi-FI" sz="1400" dirty="0">
                <a:latin typeface="Courier New" panose="02070309020205020404" pitchFamily="49" charset="0"/>
                <a:ea typeface="Roboto Mono" panose="00000009000000000000" pitchFamily="49" charset="0"/>
                <a:cs typeface="Courier New" panose="02070309020205020404" pitchFamily="49" charset="0"/>
              </a:rPr>
            </a:br>
            <a:r>
              <a:rPr lang="fi-FI" sz="1400" dirty="0">
                <a:latin typeface="Courier New" panose="02070309020205020404" pitchFamily="49" charset="0"/>
                <a:ea typeface="Roboto Mono" panose="00000009000000000000" pitchFamily="49" charset="0"/>
                <a:cs typeface="Courier New" panose="02070309020205020404" pitchFamily="49" charset="0"/>
              </a:rPr>
              <a:t>sampoo- ja saippuapullot</a:t>
            </a:r>
          </a:p>
          <a:p>
            <a:pPr marL="180000" indent="-180000">
              <a:lnSpc>
                <a:spcPts val="1500"/>
              </a:lnSpc>
              <a:spcBef>
                <a:spcPts val="600"/>
              </a:spcBef>
              <a:buClr>
                <a:schemeClr val="tx2"/>
              </a:buClr>
              <a:buSzPct val="120000"/>
              <a:buFont typeface="Arial" panose="020B0604020202020204" pitchFamily="34" charset="0"/>
              <a:buChar char="•"/>
            </a:pPr>
            <a:r>
              <a:rPr lang="fi-FI" sz="1400" dirty="0">
                <a:latin typeface="Courier New" panose="02070309020205020404" pitchFamily="49" charset="0"/>
                <a:ea typeface="Roboto Mono" panose="00000009000000000000" pitchFamily="49" charset="0"/>
                <a:cs typeface="Courier New" panose="02070309020205020404" pitchFamily="49" charset="0"/>
              </a:rPr>
              <a:t>myös musta muovi ja </a:t>
            </a:r>
            <a:br>
              <a:rPr lang="fi-FI" sz="1400" dirty="0">
                <a:latin typeface="Courier New" panose="02070309020205020404" pitchFamily="49" charset="0"/>
                <a:ea typeface="Roboto Mono" panose="00000009000000000000" pitchFamily="49" charset="0"/>
                <a:cs typeface="Courier New" panose="02070309020205020404" pitchFamily="49" charset="0"/>
              </a:rPr>
            </a:br>
            <a:r>
              <a:rPr lang="fi-FI" sz="1400" dirty="0" err="1">
                <a:latin typeface="Courier New" panose="02070309020205020404" pitchFamily="49" charset="0"/>
                <a:ea typeface="Roboto Mono" panose="00000009000000000000" pitchFamily="49" charset="0"/>
                <a:cs typeface="Courier New" panose="02070309020205020404" pitchFamily="49" charset="0"/>
              </a:rPr>
              <a:t>styroxpakkaukset</a:t>
            </a:r>
            <a:endParaRPr lang="fi-FI" sz="1400" dirty="0">
              <a:latin typeface="Courier New" panose="02070309020205020404" pitchFamily="49" charset="0"/>
              <a:ea typeface="Roboto Mono" panose="00000009000000000000" pitchFamily="49" charset="0"/>
              <a:cs typeface="Courier New" panose="02070309020205020404" pitchFamily="49" charset="0"/>
            </a:endParaRPr>
          </a:p>
        </p:txBody>
      </p:sp>
      <p:grpSp>
        <p:nvGrpSpPr>
          <p:cNvPr id="24" name="Ryhmä 23">
            <a:extLst>
              <a:ext uri="{FF2B5EF4-FFF2-40B4-BE49-F238E27FC236}">
                <a16:creationId xmlns:a16="http://schemas.microsoft.com/office/drawing/2014/main" id="{C955E7DF-BD06-4784-A874-AED08AD8E954}"/>
              </a:ext>
            </a:extLst>
          </p:cNvPr>
          <p:cNvGrpSpPr/>
          <p:nvPr/>
        </p:nvGrpSpPr>
        <p:grpSpPr>
          <a:xfrm>
            <a:off x="3428930" y="3423503"/>
            <a:ext cx="1701427" cy="1581968"/>
            <a:chOff x="6193133" y="4644968"/>
            <a:chExt cx="1701427" cy="1581968"/>
          </a:xfrm>
        </p:grpSpPr>
        <p:pic>
          <p:nvPicPr>
            <p:cNvPr id="25" name="Kuva 24">
              <a:extLst>
                <a:ext uri="{FF2B5EF4-FFF2-40B4-BE49-F238E27FC236}">
                  <a16:creationId xmlns:a16="http://schemas.microsoft.com/office/drawing/2014/main" id="{D7CB6FE6-3421-41D6-BEA7-30133BE6B019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6193133" y="4644968"/>
              <a:ext cx="1701427" cy="1581968"/>
            </a:xfrm>
            <a:prstGeom prst="rect">
              <a:avLst/>
            </a:prstGeom>
          </p:spPr>
        </p:pic>
        <p:sp>
          <p:nvSpPr>
            <p:cNvPr id="32" name="Tekstiruutu 31">
              <a:extLst>
                <a:ext uri="{FF2B5EF4-FFF2-40B4-BE49-F238E27FC236}">
                  <a16:creationId xmlns:a16="http://schemas.microsoft.com/office/drawing/2014/main" id="{0A26B308-3B14-4955-BCF6-1C5C15D13656}"/>
                </a:ext>
              </a:extLst>
            </p:cNvPr>
            <p:cNvSpPr txBox="1"/>
            <p:nvPr/>
          </p:nvSpPr>
          <p:spPr>
            <a:xfrm>
              <a:off x="6389812" y="4982450"/>
              <a:ext cx="1292380" cy="880710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0">
              <a:noAutofit/>
            </a:bodyPr>
            <a:lstStyle/>
            <a:p>
              <a:pPr algn="ctr">
                <a:lnSpc>
                  <a:spcPts val="1300"/>
                </a:lnSpc>
              </a:pPr>
              <a:r>
                <a:rPr lang="fi-FI" sz="1200" dirty="0">
                  <a:solidFill>
                    <a:schemeClr val="tx2"/>
                  </a:solidFill>
                  <a:latin typeface="Courier New" panose="02070309020205020404" pitchFamily="49" charset="0"/>
                  <a:ea typeface="Roboto Mono" panose="00000009000000000000" pitchFamily="49" charset="0"/>
                  <a:cs typeface="Courier New" panose="02070309020205020404" pitchFamily="49" charset="0"/>
                </a:rPr>
                <a:t>Pyyhkäise </a:t>
              </a:r>
            </a:p>
            <a:p>
              <a:pPr algn="ctr">
                <a:lnSpc>
                  <a:spcPts val="1300"/>
                </a:lnSpc>
              </a:pPr>
              <a:r>
                <a:rPr lang="fi-FI" sz="1200" dirty="0">
                  <a:solidFill>
                    <a:schemeClr val="tx2"/>
                  </a:solidFill>
                  <a:latin typeface="Courier New" panose="02070309020205020404" pitchFamily="49" charset="0"/>
                  <a:ea typeface="Roboto Mono" panose="00000009000000000000" pitchFamily="49" charset="0"/>
                  <a:cs typeface="Courier New" panose="02070309020205020404" pitchFamily="49" charset="0"/>
                </a:rPr>
                <a:t>tai huuhtele </a:t>
              </a:r>
            </a:p>
            <a:p>
              <a:pPr algn="ctr">
                <a:lnSpc>
                  <a:spcPts val="1300"/>
                </a:lnSpc>
              </a:pPr>
              <a:r>
                <a:rPr lang="fi-FI" sz="1200" dirty="0">
                  <a:solidFill>
                    <a:schemeClr val="tx2"/>
                  </a:solidFill>
                  <a:latin typeface="Courier New" panose="02070309020205020404" pitchFamily="49" charset="0"/>
                  <a:ea typeface="Roboto Mono" panose="00000009000000000000" pitchFamily="49" charset="0"/>
                  <a:cs typeface="Courier New" panose="02070309020205020404" pitchFamily="49" charset="0"/>
                </a:rPr>
                <a:t>ja valuta </a:t>
              </a:r>
            </a:p>
            <a:p>
              <a:pPr algn="ctr">
                <a:lnSpc>
                  <a:spcPts val="1300"/>
                </a:lnSpc>
              </a:pPr>
              <a:r>
                <a:rPr lang="fi-FI" sz="1200" dirty="0">
                  <a:solidFill>
                    <a:schemeClr val="tx2"/>
                  </a:solidFill>
                  <a:latin typeface="Courier New" panose="02070309020205020404" pitchFamily="49" charset="0"/>
                  <a:ea typeface="Roboto Mono" panose="00000009000000000000" pitchFamily="49" charset="0"/>
                  <a:cs typeface="Courier New" panose="02070309020205020404" pitchFamily="49" charset="0"/>
                </a:rPr>
                <a:t>ruoka-</a:t>
              </a:r>
            </a:p>
            <a:p>
              <a:pPr algn="ctr">
                <a:lnSpc>
                  <a:spcPts val="1300"/>
                </a:lnSpc>
              </a:pPr>
              <a:r>
                <a:rPr lang="fi-FI" sz="1200" dirty="0">
                  <a:solidFill>
                    <a:schemeClr val="tx2"/>
                  </a:solidFill>
                  <a:latin typeface="Courier New" panose="02070309020205020404" pitchFamily="49" charset="0"/>
                  <a:ea typeface="Roboto Mono" panose="00000009000000000000" pitchFamily="49" charset="0"/>
                  <a:cs typeface="Courier New" panose="02070309020205020404" pitchFamily="49" charset="0"/>
                </a:rPr>
                <a:t>pakkaukset  </a:t>
              </a:r>
            </a:p>
          </p:txBody>
        </p:sp>
      </p:grpSp>
      <p:sp>
        <p:nvSpPr>
          <p:cNvPr id="15" name="Tekstiruutu 14">
            <a:extLst>
              <a:ext uri="{FF2B5EF4-FFF2-40B4-BE49-F238E27FC236}">
                <a16:creationId xmlns:a16="http://schemas.microsoft.com/office/drawing/2014/main" id="{90EF6080-6F7D-40CC-8B5B-F5A0C7B655E0}"/>
              </a:ext>
            </a:extLst>
          </p:cNvPr>
          <p:cNvSpPr txBox="1"/>
          <p:nvPr/>
        </p:nvSpPr>
        <p:spPr>
          <a:xfrm>
            <a:off x="191193" y="6840539"/>
            <a:ext cx="4974531" cy="496192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ctr"/>
            <a:r>
              <a:rPr lang="fi-FI" sz="800" dirty="0">
                <a:effectLst/>
                <a:latin typeface="Courier New" panose="02070309020205020404" pitchFamily="49" charset="0"/>
                <a:ea typeface="Roboto Mono" panose="00000009000000000000" pitchFamily="49" charset="0"/>
                <a:cs typeface="Courier New" panose="02070309020205020404" pitchFamily="49" charset="0"/>
              </a:rPr>
              <a:t>Tarkista alueesi lajitteluohjeet verkosta: </a:t>
            </a:r>
            <a:r>
              <a:rPr lang="fi-FI" sz="800" dirty="0">
                <a:solidFill>
                  <a:schemeClr val="accent1">
                    <a:lumMod val="50000"/>
                  </a:schemeClr>
                </a:solidFill>
                <a:effectLst/>
                <a:latin typeface="Courier New" panose="02070309020205020404" pitchFamily="49" charset="0"/>
                <a:ea typeface="Roboto Mono" panose="00000009000000000000" pitchFamily="49" charset="0"/>
                <a:cs typeface="Courier New" panose="02070309020205020404" pitchFamily="49" charset="0"/>
                <a:hlinkClick r:id="rId4"/>
              </a:rPr>
              <a:t>www.biojate.info/lajittelu</a:t>
            </a:r>
            <a:r>
              <a:rPr lang="fi-FI" sz="800" dirty="0">
                <a:solidFill>
                  <a:schemeClr val="accent1">
                    <a:lumMod val="50000"/>
                  </a:schemeClr>
                </a:solidFill>
                <a:latin typeface="Courier New" panose="02070309020205020404" pitchFamily="49" charset="0"/>
                <a:ea typeface="Roboto Mono" panose="00000009000000000000" pitchFamily="49" charset="0"/>
                <a:cs typeface="Courier New" panose="02070309020205020404" pitchFamily="49" charset="0"/>
              </a:rPr>
              <a:t> #rakastajokamurua • @circwaste • @sykeinfo • biojate.info</a:t>
            </a:r>
            <a:br>
              <a:rPr lang="fi-FI" sz="800" dirty="0">
                <a:solidFill>
                  <a:schemeClr val="accent1">
                    <a:lumMod val="50000"/>
                  </a:schemeClr>
                </a:solidFill>
                <a:latin typeface="Courier New" panose="02070309020205020404" pitchFamily="49" charset="0"/>
                <a:ea typeface="Roboto Mono" panose="00000009000000000000" pitchFamily="49" charset="0"/>
                <a:cs typeface="Courier New" panose="02070309020205020404" pitchFamily="49" charset="0"/>
              </a:rPr>
            </a:br>
            <a:r>
              <a:rPr lang="fi-FI" sz="800" dirty="0">
                <a:solidFill>
                  <a:schemeClr val="accent1">
                    <a:lumMod val="50000"/>
                  </a:schemeClr>
                </a:solidFill>
                <a:latin typeface="Courier New" panose="02070309020205020404" pitchFamily="49" charset="0"/>
                <a:ea typeface="Roboto Mono" panose="00000009000000000000" pitchFamily="49" charset="0"/>
                <a:cs typeface="Courier New" panose="02070309020205020404" pitchFamily="49" charset="0"/>
              </a:rPr>
              <a:t>materiaalitkiertoon.fi • syke.fi</a:t>
            </a:r>
          </a:p>
        </p:txBody>
      </p:sp>
      <p:sp>
        <p:nvSpPr>
          <p:cNvPr id="17" name="Tekstiruutu 16">
            <a:extLst>
              <a:ext uri="{FF2B5EF4-FFF2-40B4-BE49-F238E27FC236}">
                <a16:creationId xmlns:a16="http://schemas.microsoft.com/office/drawing/2014/main" id="{45BE7830-CCBB-47FB-848D-C5271B773351}"/>
              </a:ext>
            </a:extLst>
          </p:cNvPr>
          <p:cNvSpPr txBox="1"/>
          <p:nvPr/>
        </p:nvSpPr>
        <p:spPr>
          <a:xfrm>
            <a:off x="5519651" y="6840539"/>
            <a:ext cx="4980969" cy="496191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ctr"/>
            <a:r>
              <a:rPr lang="fi-FI" sz="800" dirty="0">
                <a:effectLst/>
                <a:latin typeface="Courier New" panose="02070309020205020404" pitchFamily="49" charset="0"/>
                <a:ea typeface="Roboto Mono" panose="00000009000000000000" pitchFamily="49" charset="0"/>
                <a:cs typeface="Courier New" panose="02070309020205020404" pitchFamily="49" charset="0"/>
              </a:rPr>
              <a:t>Tarkista alueesi lajitteluohjeet verkosta: </a:t>
            </a:r>
            <a:r>
              <a:rPr lang="fi-FI" sz="800" dirty="0">
                <a:solidFill>
                  <a:schemeClr val="accent1">
                    <a:lumMod val="50000"/>
                  </a:schemeClr>
                </a:solidFill>
                <a:effectLst/>
                <a:latin typeface="Courier New" panose="02070309020205020404" pitchFamily="49" charset="0"/>
                <a:ea typeface="Roboto Mono" panose="00000009000000000000" pitchFamily="49" charset="0"/>
                <a:cs typeface="Courier New" panose="02070309020205020404" pitchFamily="49" charset="0"/>
                <a:hlinkClick r:id="rId4"/>
              </a:rPr>
              <a:t>www.biojate.info/lajittelu</a:t>
            </a:r>
            <a:r>
              <a:rPr lang="fi-FI" sz="800" dirty="0">
                <a:solidFill>
                  <a:schemeClr val="accent1">
                    <a:lumMod val="50000"/>
                  </a:schemeClr>
                </a:solidFill>
                <a:latin typeface="Courier New" panose="02070309020205020404" pitchFamily="49" charset="0"/>
                <a:ea typeface="Roboto Mono" panose="00000009000000000000" pitchFamily="49" charset="0"/>
                <a:cs typeface="Courier New" panose="02070309020205020404" pitchFamily="49" charset="0"/>
              </a:rPr>
              <a:t> #rakastajokamurua • @circwaste • @sykeinfo • biojate.info</a:t>
            </a:r>
            <a:br>
              <a:rPr lang="fi-FI" sz="800" dirty="0">
                <a:solidFill>
                  <a:schemeClr val="accent1">
                    <a:lumMod val="50000"/>
                  </a:schemeClr>
                </a:solidFill>
                <a:latin typeface="Courier New" panose="02070309020205020404" pitchFamily="49" charset="0"/>
                <a:ea typeface="Roboto Mono" panose="00000009000000000000" pitchFamily="49" charset="0"/>
                <a:cs typeface="Courier New" panose="02070309020205020404" pitchFamily="49" charset="0"/>
              </a:rPr>
            </a:br>
            <a:r>
              <a:rPr lang="fi-FI" sz="800" dirty="0">
                <a:solidFill>
                  <a:schemeClr val="accent1">
                    <a:lumMod val="50000"/>
                  </a:schemeClr>
                </a:solidFill>
                <a:latin typeface="Courier New" panose="02070309020205020404" pitchFamily="49" charset="0"/>
                <a:ea typeface="Roboto Mono" panose="00000009000000000000" pitchFamily="49" charset="0"/>
                <a:cs typeface="Courier New" panose="02070309020205020404" pitchFamily="49" charset="0"/>
              </a:rPr>
              <a:t>materiaalitkiertoon.fi • syke.fi</a:t>
            </a:r>
          </a:p>
        </p:txBody>
      </p:sp>
    </p:spTree>
    <p:extLst>
      <p:ext uri="{BB962C8B-B14F-4D97-AF65-F5344CB8AC3E}">
        <p14:creationId xmlns:p14="http://schemas.microsoft.com/office/powerpoint/2010/main" val="2818869356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Kuva 38">
            <a:extLst>
              <a:ext uri="{FF2B5EF4-FFF2-40B4-BE49-F238E27FC236}">
                <a16:creationId xmlns:a16="http://schemas.microsoft.com/office/drawing/2014/main" id="{8AB7C6A4-6AE7-4732-AB40-80F53277E2B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V="1">
            <a:off x="5710737" y="4988161"/>
            <a:ext cx="4614974" cy="1696507"/>
          </a:xfrm>
          <a:prstGeom prst="rect">
            <a:avLst/>
          </a:prstGeom>
        </p:spPr>
      </p:pic>
      <p:pic>
        <p:nvPicPr>
          <p:cNvPr id="5" name="Kuva 4">
            <a:extLst>
              <a:ext uri="{FF2B5EF4-FFF2-40B4-BE49-F238E27FC236}">
                <a16:creationId xmlns:a16="http://schemas.microsoft.com/office/drawing/2014/main" id="{A1B3BD60-B922-4394-95A5-B3E81EE7DED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V="1">
            <a:off x="380856" y="4988161"/>
            <a:ext cx="4614974" cy="1696507"/>
          </a:xfrm>
          <a:prstGeom prst="rect">
            <a:avLst/>
          </a:prstGeom>
        </p:spPr>
      </p:pic>
      <p:sp>
        <p:nvSpPr>
          <p:cNvPr id="19" name="Tekstiruutu 18">
            <a:extLst>
              <a:ext uri="{FF2B5EF4-FFF2-40B4-BE49-F238E27FC236}">
                <a16:creationId xmlns:a16="http://schemas.microsoft.com/office/drawing/2014/main" id="{C2C6900F-2299-4E3D-A29F-FC4B5E46CCD8}"/>
              </a:ext>
            </a:extLst>
          </p:cNvPr>
          <p:cNvSpPr txBox="1"/>
          <p:nvPr/>
        </p:nvSpPr>
        <p:spPr>
          <a:xfrm>
            <a:off x="382953" y="5527591"/>
            <a:ext cx="4609745" cy="1129878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ctr">
              <a:lnSpc>
                <a:spcPts val="1500"/>
              </a:lnSpc>
            </a:pPr>
            <a:r>
              <a:rPr lang="fi-FI" sz="1400" b="1" dirty="0">
                <a:latin typeface="Courier New" panose="02070309020205020404" pitchFamily="49" charset="0"/>
                <a:ea typeface="Roboto Mono" panose="00000009000000000000" pitchFamily="49" charset="0"/>
                <a:cs typeface="Courier New" panose="02070309020205020404" pitchFamily="49" charset="0"/>
              </a:rPr>
              <a:t>Metallinkeräysastiaan ei kuulu akut tai paristot (= vaarallisen jätteen keräys) eikä koneet tai sähkö-/atk-laitteet (= sähkölaitteiden keräyspisteet esimerkiksi laitteita myyvien kauppojen yhteydessä).</a:t>
            </a:r>
          </a:p>
        </p:txBody>
      </p:sp>
      <p:sp>
        <p:nvSpPr>
          <p:cNvPr id="30" name="Tekstiruutu 29">
            <a:extLst>
              <a:ext uri="{FF2B5EF4-FFF2-40B4-BE49-F238E27FC236}">
                <a16:creationId xmlns:a16="http://schemas.microsoft.com/office/drawing/2014/main" id="{7172ADD1-F1B5-4F1D-8FAF-CC0ECB344C3C}"/>
              </a:ext>
            </a:extLst>
          </p:cNvPr>
          <p:cNvSpPr txBox="1"/>
          <p:nvPr/>
        </p:nvSpPr>
        <p:spPr>
          <a:xfrm>
            <a:off x="389094" y="1661471"/>
            <a:ext cx="4602912" cy="2903424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marL="180000" indent="-180000">
              <a:lnSpc>
                <a:spcPts val="1500"/>
              </a:lnSpc>
              <a:spcBef>
                <a:spcPts val="600"/>
              </a:spcBef>
              <a:buClr>
                <a:schemeClr val="tx2"/>
              </a:buClr>
              <a:buSzPct val="120000"/>
              <a:buFont typeface="Arial" panose="020B0604020202020204" pitchFamily="34" charset="0"/>
              <a:buChar char="•"/>
            </a:pPr>
            <a:r>
              <a:rPr lang="fi-FI" sz="1400" dirty="0">
                <a:latin typeface="Courier New" panose="02070309020205020404" pitchFamily="49" charset="0"/>
                <a:ea typeface="Roboto Mono" panose="00000009000000000000" pitchFamily="49" charset="0"/>
                <a:cs typeface="Courier New" panose="02070309020205020404" pitchFamily="49" charset="0"/>
              </a:rPr>
              <a:t>metallikannet ja -korkit</a:t>
            </a:r>
          </a:p>
          <a:p>
            <a:pPr marL="180000" indent="-180000">
              <a:lnSpc>
                <a:spcPts val="1500"/>
              </a:lnSpc>
              <a:spcBef>
                <a:spcPts val="600"/>
              </a:spcBef>
              <a:buClr>
                <a:schemeClr val="tx2"/>
              </a:buClr>
              <a:buSzPct val="120000"/>
              <a:buFont typeface="Arial" panose="020B0604020202020204" pitchFamily="34" charset="0"/>
              <a:buChar char="•"/>
            </a:pPr>
            <a:r>
              <a:rPr lang="fi-FI" sz="1400" dirty="0">
                <a:latin typeface="Courier New" panose="02070309020205020404" pitchFamily="49" charset="0"/>
                <a:ea typeface="Roboto Mono" panose="00000009000000000000" pitchFamily="49" charset="0"/>
                <a:cs typeface="Courier New" panose="02070309020205020404" pitchFamily="49" charset="0"/>
              </a:rPr>
              <a:t>säilyke- ja juomatölkit </a:t>
            </a:r>
          </a:p>
          <a:p>
            <a:pPr marL="180000" indent="-180000">
              <a:lnSpc>
                <a:spcPts val="1500"/>
              </a:lnSpc>
              <a:spcBef>
                <a:spcPts val="600"/>
              </a:spcBef>
              <a:buClr>
                <a:schemeClr val="tx2"/>
              </a:buClr>
              <a:buSzPct val="120000"/>
              <a:buFont typeface="Arial" panose="020B0604020202020204" pitchFamily="34" charset="0"/>
              <a:buChar char="•"/>
            </a:pPr>
            <a:r>
              <a:rPr lang="fi-FI" sz="1400" dirty="0">
                <a:latin typeface="Courier New" panose="02070309020205020404" pitchFamily="49" charset="0"/>
                <a:ea typeface="Roboto Mono" panose="00000009000000000000" pitchFamily="49" charset="0"/>
                <a:cs typeface="Courier New" panose="02070309020205020404" pitchFamily="49" charset="0"/>
              </a:rPr>
              <a:t>alumiinivuoat ja -foliot </a:t>
            </a:r>
          </a:p>
          <a:p>
            <a:pPr marL="180000" indent="-180000">
              <a:lnSpc>
                <a:spcPts val="1500"/>
              </a:lnSpc>
              <a:spcBef>
                <a:spcPts val="600"/>
              </a:spcBef>
              <a:buClr>
                <a:schemeClr val="tx2"/>
              </a:buClr>
              <a:buSzPct val="120000"/>
              <a:buFont typeface="Arial" panose="020B0604020202020204" pitchFamily="34" charset="0"/>
              <a:buChar char="•"/>
            </a:pPr>
            <a:r>
              <a:rPr lang="fi-FI" sz="1400" dirty="0">
                <a:latin typeface="Courier New" panose="02070309020205020404" pitchFamily="49" charset="0"/>
                <a:ea typeface="Roboto Mono" panose="00000009000000000000" pitchFamily="49" charset="0"/>
                <a:cs typeface="Courier New" panose="02070309020205020404" pitchFamily="49" charset="0"/>
              </a:rPr>
              <a:t>tuikkukynttilöiden metallikuoret </a:t>
            </a:r>
          </a:p>
          <a:p>
            <a:pPr marL="180000" indent="-180000">
              <a:lnSpc>
                <a:spcPts val="1500"/>
              </a:lnSpc>
              <a:spcBef>
                <a:spcPts val="600"/>
              </a:spcBef>
              <a:buClr>
                <a:schemeClr val="tx2"/>
              </a:buClr>
              <a:buSzPct val="120000"/>
              <a:buFont typeface="Arial" panose="020B0604020202020204" pitchFamily="34" charset="0"/>
              <a:buChar char="•"/>
            </a:pPr>
            <a:r>
              <a:rPr lang="fi-FI" sz="1400" dirty="0">
                <a:latin typeface="Courier New" panose="02070309020205020404" pitchFamily="49" charset="0"/>
                <a:ea typeface="Roboto Mono" panose="00000009000000000000" pitchFamily="49" charset="0"/>
                <a:cs typeface="Courier New" panose="02070309020205020404" pitchFamily="49" charset="0"/>
              </a:rPr>
              <a:t>tyhjät aerosolipurkit (jotka </a:t>
            </a:r>
            <a:br>
              <a:rPr lang="fi-FI" sz="1400" dirty="0">
                <a:latin typeface="Courier New" panose="02070309020205020404" pitchFamily="49" charset="0"/>
                <a:ea typeface="Roboto Mono" panose="00000009000000000000" pitchFamily="49" charset="0"/>
                <a:cs typeface="Courier New" panose="02070309020205020404" pitchFamily="49" charset="0"/>
              </a:rPr>
            </a:br>
            <a:r>
              <a:rPr lang="fi-FI" sz="1400" dirty="0">
                <a:latin typeface="Courier New" panose="02070309020205020404" pitchFamily="49" charset="0"/>
                <a:ea typeface="Roboto Mono" panose="00000009000000000000" pitchFamily="49" charset="0"/>
                <a:cs typeface="Courier New" panose="02070309020205020404" pitchFamily="49" charset="0"/>
              </a:rPr>
              <a:t>eivät hölsky tai pihise) </a:t>
            </a:r>
          </a:p>
          <a:p>
            <a:pPr marL="180000" indent="-180000">
              <a:lnSpc>
                <a:spcPts val="1500"/>
              </a:lnSpc>
              <a:spcBef>
                <a:spcPts val="600"/>
              </a:spcBef>
              <a:buClr>
                <a:schemeClr val="tx2"/>
              </a:buClr>
              <a:buSzPct val="120000"/>
              <a:buFont typeface="Arial" panose="020B0604020202020204" pitchFamily="34" charset="0"/>
              <a:buChar char="•"/>
            </a:pPr>
            <a:r>
              <a:rPr lang="fi-FI" sz="1400" dirty="0">
                <a:latin typeface="Courier New" panose="02070309020205020404" pitchFamily="49" charset="0"/>
                <a:ea typeface="Roboto Mono" panose="00000009000000000000" pitchFamily="49" charset="0"/>
                <a:cs typeface="Courier New" panose="02070309020205020404" pitchFamily="49" charset="0"/>
              </a:rPr>
              <a:t>pienet metalliputket ja -kaapelit </a:t>
            </a:r>
          </a:p>
          <a:p>
            <a:pPr marL="180000" indent="-180000">
              <a:lnSpc>
                <a:spcPts val="1500"/>
              </a:lnSpc>
              <a:spcBef>
                <a:spcPts val="600"/>
              </a:spcBef>
              <a:buClr>
                <a:schemeClr val="tx2"/>
              </a:buClr>
              <a:buSzPct val="120000"/>
              <a:buFont typeface="Arial" panose="020B0604020202020204" pitchFamily="34" charset="0"/>
              <a:buChar char="•"/>
            </a:pPr>
            <a:r>
              <a:rPr lang="fi-FI" sz="1400" dirty="0">
                <a:latin typeface="Courier New" panose="02070309020205020404" pitchFamily="49" charset="0"/>
                <a:ea typeface="Roboto Mono" panose="00000009000000000000" pitchFamily="49" charset="0"/>
                <a:cs typeface="Courier New" panose="02070309020205020404" pitchFamily="49" charset="0"/>
              </a:rPr>
              <a:t>tyhjät ja kuivat maalipurkit </a:t>
            </a:r>
          </a:p>
          <a:p>
            <a:pPr marL="180000" indent="-180000">
              <a:lnSpc>
                <a:spcPts val="1500"/>
              </a:lnSpc>
              <a:spcBef>
                <a:spcPts val="600"/>
              </a:spcBef>
              <a:buClr>
                <a:schemeClr val="tx2"/>
              </a:buClr>
              <a:buSzPct val="120000"/>
              <a:buFont typeface="Arial" panose="020B0604020202020204" pitchFamily="34" charset="0"/>
              <a:buChar char="•"/>
            </a:pPr>
            <a:r>
              <a:rPr lang="fi-FI" sz="1400" dirty="0">
                <a:latin typeface="Courier New" panose="02070309020205020404" pitchFamily="49" charset="0"/>
                <a:ea typeface="Roboto Mono" panose="00000009000000000000" pitchFamily="49" charset="0"/>
                <a:cs typeface="Courier New" panose="02070309020205020404" pitchFamily="49" charset="0"/>
              </a:rPr>
              <a:t>pienet metalliesineet, jotka </a:t>
            </a:r>
            <a:br>
              <a:rPr lang="fi-FI" sz="1400" dirty="0">
                <a:latin typeface="Courier New" panose="02070309020205020404" pitchFamily="49" charset="0"/>
                <a:ea typeface="Roboto Mono" panose="00000009000000000000" pitchFamily="49" charset="0"/>
                <a:cs typeface="Courier New" panose="02070309020205020404" pitchFamily="49" charset="0"/>
              </a:rPr>
            </a:br>
            <a:r>
              <a:rPr lang="fi-FI" sz="1400" dirty="0">
                <a:latin typeface="Courier New" panose="02070309020205020404" pitchFamily="49" charset="0"/>
                <a:ea typeface="Roboto Mono" panose="00000009000000000000" pitchFamily="49" charset="0"/>
                <a:cs typeface="Courier New" panose="02070309020205020404" pitchFamily="49" charset="0"/>
              </a:rPr>
              <a:t>mahtuvat keräysastiaan</a:t>
            </a:r>
          </a:p>
        </p:txBody>
      </p:sp>
      <p:sp>
        <p:nvSpPr>
          <p:cNvPr id="6" name="Tekstin paikkamerkki 5">
            <a:extLst>
              <a:ext uri="{FF2B5EF4-FFF2-40B4-BE49-F238E27FC236}">
                <a16:creationId xmlns:a16="http://schemas.microsoft.com/office/drawing/2014/main" id="{BC7C0947-7B73-4B6C-8667-AE917A5C5E5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fi-FI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Kiitos kun lajittelet!</a:t>
            </a:r>
          </a:p>
        </p:txBody>
      </p:sp>
      <p:sp>
        <p:nvSpPr>
          <p:cNvPr id="4" name="Otsikko 3">
            <a:extLst>
              <a:ext uri="{FF2B5EF4-FFF2-40B4-BE49-F238E27FC236}">
                <a16:creationId xmlns:a16="http://schemas.microsoft.com/office/drawing/2014/main" id="{F6D591DC-66B1-4C92-B120-2D1EE5597A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z="2600" dirty="0">
                <a:latin typeface="Tahoma" panose="020B0604030504040204" pitchFamily="34" charset="0"/>
                <a:ea typeface="Tahoma" panose="020B0604030504040204" pitchFamily="34" charset="0"/>
              </a:rPr>
              <a:t>METALLIJÄTE</a:t>
            </a:r>
          </a:p>
        </p:txBody>
      </p:sp>
      <p:sp>
        <p:nvSpPr>
          <p:cNvPr id="2" name="Tekstin paikkamerkki 1">
            <a:extLst>
              <a:ext uri="{FF2B5EF4-FFF2-40B4-BE49-F238E27FC236}">
                <a16:creationId xmlns:a16="http://schemas.microsoft.com/office/drawing/2014/main" id="{AF7CEBDC-3204-429F-96FF-1EC364F18B00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fi-FI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Kiitos kun lajittelet!</a:t>
            </a:r>
          </a:p>
        </p:txBody>
      </p:sp>
      <p:sp>
        <p:nvSpPr>
          <p:cNvPr id="26" name="Tekstiruutu 25">
            <a:extLst>
              <a:ext uri="{FF2B5EF4-FFF2-40B4-BE49-F238E27FC236}">
                <a16:creationId xmlns:a16="http://schemas.microsoft.com/office/drawing/2014/main" id="{8CBA1A10-817B-4EE6-A6B6-55AB477997D0}"/>
              </a:ext>
            </a:extLst>
          </p:cNvPr>
          <p:cNvSpPr txBox="1"/>
          <p:nvPr/>
        </p:nvSpPr>
        <p:spPr>
          <a:xfrm>
            <a:off x="5704176" y="1651323"/>
            <a:ext cx="4602912" cy="2793704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marL="180000" indent="-180000">
              <a:lnSpc>
                <a:spcPts val="1500"/>
              </a:lnSpc>
              <a:spcBef>
                <a:spcPts val="600"/>
              </a:spcBef>
              <a:buClr>
                <a:schemeClr val="tx2"/>
              </a:buClr>
              <a:buSzPct val="120000"/>
              <a:buFont typeface="Arial" panose="020B0604020202020204" pitchFamily="34" charset="0"/>
              <a:buChar char="•"/>
            </a:pPr>
            <a:r>
              <a:rPr lang="fi-FI" sz="1400" dirty="0">
                <a:latin typeface="Courier New" panose="02070309020205020404" pitchFamily="49" charset="0"/>
                <a:ea typeface="Roboto Mono" panose="00000009000000000000" pitchFamily="49" charset="0"/>
                <a:cs typeface="Courier New" panose="02070309020205020404" pitchFamily="49" charset="0"/>
              </a:rPr>
              <a:t>v​</a:t>
            </a:r>
            <a:r>
              <a:rPr lang="fi-FI" sz="1400" dirty="0" err="1">
                <a:latin typeface="Courier New" panose="02070309020205020404" pitchFamily="49" charset="0"/>
                <a:ea typeface="Roboto Mono" panose="00000009000000000000" pitchFamily="49" charset="0"/>
                <a:cs typeface="Courier New" panose="02070309020205020404" pitchFamily="49" charset="0"/>
              </a:rPr>
              <a:t>ärilliset</a:t>
            </a:r>
            <a:r>
              <a:rPr lang="fi-FI" sz="1400" dirty="0">
                <a:latin typeface="Courier New" panose="02070309020205020404" pitchFamily="49" charset="0"/>
                <a:ea typeface="Roboto Mono" panose="00000009000000000000" pitchFamily="49" charset="0"/>
                <a:cs typeface="Courier New" panose="02070309020205020404" pitchFamily="49" charset="0"/>
              </a:rPr>
              <a:t> ja värittömät </a:t>
            </a:r>
            <a:br>
              <a:rPr lang="fi-FI" sz="1400" dirty="0">
                <a:latin typeface="Courier New" panose="02070309020205020404" pitchFamily="49" charset="0"/>
                <a:ea typeface="Roboto Mono" panose="00000009000000000000" pitchFamily="49" charset="0"/>
                <a:cs typeface="Courier New" panose="02070309020205020404" pitchFamily="49" charset="0"/>
              </a:rPr>
            </a:br>
            <a:r>
              <a:rPr lang="fi-FI" sz="1400" dirty="0">
                <a:latin typeface="Courier New" panose="02070309020205020404" pitchFamily="49" charset="0"/>
                <a:ea typeface="Roboto Mono" panose="00000009000000000000" pitchFamily="49" charset="0"/>
                <a:cs typeface="Courier New" panose="02070309020205020404" pitchFamily="49" charset="0"/>
              </a:rPr>
              <a:t>lasipullot ja lasipurkit</a:t>
            </a:r>
          </a:p>
        </p:txBody>
      </p:sp>
      <p:sp>
        <p:nvSpPr>
          <p:cNvPr id="16" name="Otsikko 3">
            <a:extLst>
              <a:ext uri="{FF2B5EF4-FFF2-40B4-BE49-F238E27FC236}">
                <a16:creationId xmlns:a16="http://schemas.microsoft.com/office/drawing/2014/main" id="{FB8348E6-0212-48D1-94AA-419BCEF9239F}"/>
              </a:ext>
            </a:extLst>
          </p:cNvPr>
          <p:cNvSpPr txBox="1">
            <a:spLocks/>
          </p:cNvSpPr>
          <p:nvPr/>
        </p:nvSpPr>
        <p:spPr>
          <a:xfrm>
            <a:off x="5715081" y="931323"/>
            <a:ext cx="3810374" cy="720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 defTabSz="1069208" rtl="0" eaLnBrk="1" latinLnBrk="0" hangingPunct="1">
              <a:lnSpc>
                <a:spcPts val="3000"/>
              </a:lnSpc>
              <a:spcBef>
                <a:spcPct val="0"/>
              </a:spcBef>
              <a:buNone/>
              <a:tabLst>
                <a:tab pos="835319" algn="l"/>
              </a:tabLst>
              <a:defRPr sz="2800" b="1" kern="1200">
                <a:solidFill>
                  <a:schemeClr val="tx2"/>
                </a:solidFill>
                <a:latin typeface="Roboto Mono" panose="00000009000000000000" pitchFamily="49" charset="0"/>
                <a:ea typeface="Roboto Mono" panose="00000009000000000000" pitchFamily="49" charset="0"/>
                <a:cs typeface="Tahoma" panose="020B0604030504040204" pitchFamily="34" charset="0"/>
              </a:defRPr>
            </a:lvl1pPr>
          </a:lstStyle>
          <a:p>
            <a:r>
              <a:rPr lang="fi-FI" sz="2600" dirty="0">
                <a:latin typeface="Tahoma" panose="020B0604030504040204" pitchFamily="34" charset="0"/>
                <a:ea typeface="Tahoma" panose="020B0604030504040204" pitchFamily="34" charset="0"/>
              </a:rPr>
              <a:t>LASIJÄTE</a:t>
            </a:r>
          </a:p>
        </p:txBody>
      </p:sp>
      <p:sp>
        <p:nvSpPr>
          <p:cNvPr id="27" name="Tekstiruutu 26">
            <a:extLst>
              <a:ext uri="{FF2B5EF4-FFF2-40B4-BE49-F238E27FC236}">
                <a16:creationId xmlns:a16="http://schemas.microsoft.com/office/drawing/2014/main" id="{CC73BD0C-0437-4CD2-A5FE-4547E139B616}"/>
              </a:ext>
            </a:extLst>
          </p:cNvPr>
          <p:cNvSpPr txBox="1"/>
          <p:nvPr/>
        </p:nvSpPr>
        <p:spPr>
          <a:xfrm>
            <a:off x="5716314" y="5428972"/>
            <a:ext cx="4607704" cy="1195544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ctr">
              <a:lnSpc>
                <a:spcPts val="1500"/>
              </a:lnSpc>
            </a:pPr>
            <a:r>
              <a:rPr lang="fi-FI" sz="1400" b="1" dirty="0">
                <a:latin typeface="Courier New" panose="02070309020205020404" pitchFamily="49" charset="0"/>
                <a:ea typeface="Roboto Mono" panose="00000009000000000000" pitchFamily="49" charset="0"/>
                <a:cs typeface="Courier New" panose="02070309020205020404" pitchFamily="49" charset="0"/>
              </a:rPr>
              <a:t>Lasinkeräysastiaan ei kuulu (rikkoutuneet) lamput, juomalasit tai mukit, kuumuutta kestävä lasi, (rikkinäiset uunivuoat, kahvipannut), posliini, keramiikka tai kristalli eikä ikkuna-, peili- tai opaalilasi.</a:t>
            </a:r>
          </a:p>
        </p:txBody>
      </p:sp>
      <p:grpSp>
        <p:nvGrpSpPr>
          <p:cNvPr id="25" name="Ryhmä 24">
            <a:extLst>
              <a:ext uri="{FF2B5EF4-FFF2-40B4-BE49-F238E27FC236}">
                <a16:creationId xmlns:a16="http://schemas.microsoft.com/office/drawing/2014/main" id="{F4E967B0-FF15-4AF9-86F6-CB7FABE16CE3}"/>
              </a:ext>
            </a:extLst>
          </p:cNvPr>
          <p:cNvGrpSpPr/>
          <p:nvPr/>
        </p:nvGrpSpPr>
        <p:grpSpPr>
          <a:xfrm>
            <a:off x="3428930" y="3522357"/>
            <a:ext cx="1701427" cy="1581968"/>
            <a:chOff x="6193133" y="4644968"/>
            <a:chExt cx="1701427" cy="1581968"/>
          </a:xfrm>
        </p:grpSpPr>
        <p:pic>
          <p:nvPicPr>
            <p:cNvPr id="29" name="Kuva 28">
              <a:extLst>
                <a:ext uri="{FF2B5EF4-FFF2-40B4-BE49-F238E27FC236}">
                  <a16:creationId xmlns:a16="http://schemas.microsoft.com/office/drawing/2014/main" id="{5AA7F590-5A0E-4811-8A66-D5FF0D0D6F83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6193133" y="4644968"/>
              <a:ext cx="1701427" cy="1581968"/>
            </a:xfrm>
            <a:prstGeom prst="rect">
              <a:avLst/>
            </a:prstGeom>
          </p:spPr>
        </p:pic>
        <p:sp>
          <p:nvSpPr>
            <p:cNvPr id="32" name="Tekstiruutu 31">
              <a:extLst>
                <a:ext uri="{FF2B5EF4-FFF2-40B4-BE49-F238E27FC236}">
                  <a16:creationId xmlns:a16="http://schemas.microsoft.com/office/drawing/2014/main" id="{2AB2B56A-EB98-42EB-A3B1-CF54754DCD19}"/>
                </a:ext>
              </a:extLst>
            </p:cNvPr>
            <p:cNvSpPr txBox="1"/>
            <p:nvPr/>
          </p:nvSpPr>
          <p:spPr>
            <a:xfrm>
              <a:off x="6389812" y="5106020"/>
              <a:ext cx="1292380" cy="737357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0">
              <a:noAutofit/>
            </a:bodyPr>
            <a:lstStyle/>
            <a:p>
              <a:pPr algn="ctr">
                <a:lnSpc>
                  <a:spcPts val="1300"/>
                </a:lnSpc>
              </a:pPr>
              <a:r>
                <a:rPr lang="fi-FI" sz="1200" dirty="0">
                  <a:solidFill>
                    <a:schemeClr val="tx2"/>
                  </a:solidFill>
                  <a:latin typeface="Courier New" panose="02070309020205020404" pitchFamily="49" charset="0"/>
                  <a:ea typeface="Roboto Mono" panose="00000009000000000000" pitchFamily="49" charset="0"/>
                  <a:cs typeface="Courier New" panose="02070309020205020404" pitchFamily="49" charset="0"/>
                </a:rPr>
                <a:t>Huuhtele</a:t>
              </a:r>
            </a:p>
            <a:p>
              <a:pPr algn="ctr">
                <a:lnSpc>
                  <a:spcPts val="1300"/>
                </a:lnSpc>
              </a:pPr>
              <a:r>
                <a:rPr lang="fi-FI" sz="1200" dirty="0">
                  <a:solidFill>
                    <a:schemeClr val="tx2"/>
                  </a:solidFill>
                  <a:latin typeface="Courier New" panose="02070309020205020404" pitchFamily="49" charset="0"/>
                  <a:ea typeface="Roboto Mono" panose="00000009000000000000" pitchFamily="49" charset="0"/>
                  <a:cs typeface="Courier New" panose="02070309020205020404" pitchFamily="49" charset="0"/>
                </a:rPr>
                <a:t>ja valuta</a:t>
              </a:r>
            </a:p>
            <a:p>
              <a:pPr algn="ctr">
                <a:lnSpc>
                  <a:spcPts val="1300"/>
                </a:lnSpc>
              </a:pPr>
              <a:r>
                <a:rPr lang="fi-FI" sz="1200" dirty="0">
                  <a:solidFill>
                    <a:schemeClr val="tx2"/>
                  </a:solidFill>
                  <a:latin typeface="Courier New" panose="02070309020205020404" pitchFamily="49" charset="0"/>
                  <a:ea typeface="Roboto Mono" panose="00000009000000000000" pitchFamily="49" charset="0"/>
                  <a:cs typeface="Courier New" panose="02070309020205020404" pitchFamily="49" charset="0"/>
                </a:rPr>
                <a:t>säilyke-</a:t>
              </a:r>
            </a:p>
            <a:p>
              <a:pPr algn="ctr">
                <a:lnSpc>
                  <a:spcPts val="1300"/>
                </a:lnSpc>
              </a:pPr>
              <a:r>
                <a:rPr lang="fi-FI" sz="1200" dirty="0">
                  <a:solidFill>
                    <a:schemeClr val="tx2"/>
                  </a:solidFill>
                  <a:latin typeface="Courier New" panose="02070309020205020404" pitchFamily="49" charset="0"/>
                  <a:ea typeface="Roboto Mono" panose="00000009000000000000" pitchFamily="49" charset="0"/>
                  <a:cs typeface="Courier New" panose="02070309020205020404" pitchFamily="49" charset="0"/>
                </a:rPr>
                <a:t>tölkit</a:t>
              </a:r>
            </a:p>
          </p:txBody>
        </p:sp>
      </p:grpSp>
      <p:grpSp>
        <p:nvGrpSpPr>
          <p:cNvPr id="36" name="Ryhmä 35">
            <a:extLst>
              <a:ext uri="{FF2B5EF4-FFF2-40B4-BE49-F238E27FC236}">
                <a16:creationId xmlns:a16="http://schemas.microsoft.com/office/drawing/2014/main" id="{8722B910-D5FD-450C-A9AD-4DA02B6C50A3}"/>
              </a:ext>
            </a:extLst>
          </p:cNvPr>
          <p:cNvGrpSpPr/>
          <p:nvPr/>
        </p:nvGrpSpPr>
        <p:grpSpPr>
          <a:xfrm>
            <a:off x="8202308" y="2058095"/>
            <a:ext cx="1701428" cy="1581968"/>
            <a:chOff x="6193132" y="4644968"/>
            <a:chExt cx="1701428" cy="1581968"/>
          </a:xfrm>
        </p:grpSpPr>
        <p:pic>
          <p:nvPicPr>
            <p:cNvPr id="37" name="Kuva 36">
              <a:extLst>
                <a:ext uri="{FF2B5EF4-FFF2-40B4-BE49-F238E27FC236}">
                  <a16:creationId xmlns:a16="http://schemas.microsoft.com/office/drawing/2014/main" id="{DA7A9B32-DC58-4FF9-8D21-706819D7C53B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6193133" y="4644968"/>
              <a:ext cx="1701427" cy="1581968"/>
            </a:xfrm>
            <a:prstGeom prst="rect">
              <a:avLst/>
            </a:prstGeom>
          </p:spPr>
        </p:pic>
        <p:sp>
          <p:nvSpPr>
            <p:cNvPr id="38" name="Tekstiruutu 37">
              <a:extLst>
                <a:ext uri="{FF2B5EF4-FFF2-40B4-BE49-F238E27FC236}">
                  <a16:creationId xmlns:a16="http://schemas.microsoft.com/office/drawing/2014/main" id="{404E2BF8-7652-45EC-8B4B-1968A957892A}"/>
                </a:ext>
              </a:extLst>
            </p:cNvPr>
            <p:cNvSpPr txBox="1"/>
            <p:nvPr/>
          </p:nvSpPr>
          <p:spPr>
            <a:xfrm>
              <a:off x="6193132" y="4982450"/>
              <a:ext cx="1701427" cy="929514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0">
              <a:noAutofit/>
            </a:bodyPr>
            <a:lstStyle/>
            <a:p>
              <a:pPr algn="ctr">
                <a:lnSpc>
                  <a:spcPts val="1300"/>
                </a:lnSpc>
              </a:pPr>
              <a:r>
                <a:rPr lang="fi-FI" sz="1200" dirty="0">
                  <a:solidFill>
                    <a:schemeClr val="tx2"/>
                  </a:solidFill>
                  <a:latin typeface="Courier New" panose="02070309020205020404" pitchFamily="49" charset="0"/>
                  <a:ea typeface="Roboto Mono" panose="00000009000000000000" pitchFamily="49" charset="0"/>
                  <a:cs typeface="Courier New" panose="02070309020205020404" pitchFamily="49" charset="0"/>
                </a:rPr>
                <a:t>Poista </a:t>
              </a:r>
            </a:p>
            <a:p>
              <a:pPr algn="ctr">
                <a:lnSpc>
                  <a:spcPts val="1300"/>
                </a:lnSpc>
              </a:pPr>
              <a:r>
                <a:rPr lang="fi-FI" sz="1200" dirty="0">
                  <a:solidFill>
                    <a:schemeClr val="tx2"/>
                  </a:solidFill>
                  <a:latin typeface="Courier New" panose="02070309020205020404" pitchFamily="49" charset="0"/>
                  <a:ea typeface="Roboto Mono" panose="00000009000000000000" pitchFamily="49" charset="0"/>
                  <a:cs typeface="Courier New" panose="02070309020205020404" pitchFamily="49" charset="0"/>
                </a:rPr>
                <a:t>korkit ja </a:t>
              </a:r>
            </a:p>
            <a:p>
              <a:pPr algn="ctr">
                <a:lnSpc>
                  <a:spcPts val="1300"/>
                </a:lnSpc>
              </a:pPr>
              <a:r>
                <a:rPr lang="fi-FI" sz="1200" dirty="0">
                  <a:solidFill>
                    <a:schemeClr val="tx2"/>
                  </a:solidFill>
                  <a:latin typeface="Courier New" panose="02070309020205020404" pitchFamily="49" charset="0"/>
                  <a:ea typeface="Roboto Mono" panose="00000009000000000000" pitchFamily="49" charset="0"/>
                  <a:cs typeface="Courier New" panose="02070309020205020404" pitchFamily="49" charset="0"/>
                </a:rPr>
                <a:t>kannet,</a:t>
              </a:r>
            </a:p>
            <a:p>
              <a:pPr algn="ctr">
                <a:lnSpc>
                  <a:spcPts val="1300"/>
                </a:lnSpc>
              </a:pPr>
              <a:r>
                <a:rPr lang="fi-FI" sz="1200" dirty="0">
                  <a:solidFill>
                    <a:schemeClr val="tx2"/>
                  </a:solidFill>
                  <a:latin typeface="Courier New" panose="02070309020205020404" pitchFamily="49" charset="0"/>
                  <a:ea typeface="Roboto Mono" panose="00000009000000000000" pitchFamily="49" charset="0"/>
                  <a:cs typeface="Courier New" panose="02070309020205020404" pitchFamily="49" charset="0"/>
                </a:rPr>
                <a:t>huuhtele</a:t>
              </a:r>
            </a:p>
            <a:p>
              <a:pPr algn="ctr">
                <a:lnSpc>
                  <a:spcPts val="1300"/>
                </a:lnSpc>
              </a:pPr>
              <a:r>
                <a:rPr lang="fi-FI" sz="1200" dirty="0">
                  <a:solidFill>
                    <a:schemeClr val="tx2"/>
                  </a:solidFill>
                  <a:latin typeface="Courier New" panose="02070309020205020404" pitchFamily="49" charset="0"/>
                  <a:ea typeface="Roboto Mono" panose="00000009000000000000" pitchFamily="49" charset="0"/>
                  <a:cs typeface="Courier New" panose="02070309020205020404" pitchFamily="49" charset="0"/>
                </a:rPr>
                <a:t>&amp; valuta</a:t>
              </a:r>
            </a:p>
          </p:txBody>
        </p:sp>
      </p:grpSp>
      <p:sp>
        <p:nvSpPr>
          <p:cNvPr id="20" name="Tekstiruutu 19">
            <a:extLst>
              <a:ext uri="{FF2B5EF4-FFF2-40B4-BE49-F238E27FC236}">
                <a16:creationId xmlns:a16="http://schemas.microsoft.com/office/drawing/2014/main" id="{8A662FBF-3B58-4A23-9A63-923B56295386}"/>
              </a:ext>
            </a:extLst>
          </p:cNvPr>
          <p:cNvSpPr txBox="1"/>
          <p:nvPr/>
        </p:nvSpPr>
        <p:spPr>
          <a:xfrm>
            <a:off x="191193" y="6840539"/>
            <a:ext cx="4974531" cy="496192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ctr"/>
            <a:r>
              <a:rPr lang="fi-FI" sz="800" dirty="0">
                <a:effectLst/>
                <a:latin typeface="Courier New" panose="02070309020205020404" pitchFamily="49" charset="0"/>
                <a:ea typeface="Roboto Mono" panose="00000009000000000000" pitchFamily="49" charset="0"/>
                <a:cs typeface="Courier New" panose="02070309020205020404" pitchFamily="49" charset="0"/>
              </a:rPr>
              <a:t>Tarkista alueesi lajitteluohjeet verkosta: </a:t>
            </a:r>
            <a:r>
              <a:rPr lang="fi-FI" sz="800" dirty="0">
                <a:solidFill>
                  <a:schemeClr val="accent1">
                    <a:lumMod val="50000"/>
                  </a:schemeClr>
                </a:solidFill>
                <a:effectLst/>
                <a:latin typeface="Courier New" panose="02070309020205020404" pitchFamily="49" charset="0"/>
                <a:ea typeface="Roboto Mono" panose="00000009000000000000" pitchFamily="49" charset="0"/>
                <a:cs typeface="Courier New" panose="02070309020205020404" pitchFamily="49" charset="0"/>
                <a:hlinkClick r:id="rId4"/>
              </a:rPr>
              <a:t>www.biojate.info/lajittelu</a:t>
            </a:r>
            <a:r>
              <a:rPr lang="fi-FI" sz="800" dirty="0">
                <a:solidFill>
                  <a:schemeClr val="accent1">
                    <a:lumMod val="50000"/>
                  </a:schemeClr>
                </a:solidFill>
                <a:latin typeface="Courier New" panose="02070309020205020404" pitchFamily="49" charset="0"/>
                <a:ea typeface="Roboto Mono" panose="00000009000000000000" pitchFamily="49" charset="0"/>
                <a:cs typeface="Courier New" panose="02070309020205020404" pitchFamily="49" charset="0"/>
              </a:rPr>
              <a:t> #rakastajokamurua • @circwaste • @sykeinfo • biojate.info</a:t>
            </a:r>
            <a:br>
              <a:rPr lang="fi-FI" sz="800" dirty="0">
                <a:solidFill>
                  <a:schemeClr val="accent1">
                    <a:lumMod val="50000"/>
                  </a:schemeClr>
                </a:solidFill>
                <a:latin typeface="Courier New" panose="02070309020205020404" pitchFamily="49" charset="0"/>
                <a:ea typeface="Roboto Mono" panose="00000009000000000000" pitchFamily="49" charset="0"/>
                <a:cs typeface="Courier New" panose="02070309020205020404" pitchFamily="49" charset="0"/>
              </a:rPr>
            </a:br>
            <a:r>
              <a:rPr lang="fi-FI" sz="800" dirty="0">
                <a:solidFill>
                  <a:schemeClr val="accent1">
                    <a:lumMod val="50000"/>
                  </a:schemeClr>
                </a:solidFill>
                <a:latin typeface="Courier New" panose="02070309020205020404" pitchFamily="49" charset="0"/>
                <a:ea typeface="Roboto Mono" panose="00000009000000000000" pitchFamily="49" charset="0"/>
                <a:cs typeface="Courier New" panose="02070309020205020404" pitchFamily="49" charset="0"/>
              </a:rPr>
              <a:t>materiaalitkiertoon.fi • syke.fi</a:t>
            </a:r>
          </a:p>
        </p:txBody>
      </p:sp>
      <p:sp>
        <p:nvSpPr>
          <p:cNvPr id="21" name="Tekstiruutu 20">
            <a:extLst>
              <a:ext uri="{FF2B5EF4-FFF2-40B4-BE49-F238E27FC236}">
                <a16:creationId xmlns:a16="http://schemas.microsoft.com/office/drawing/2014/main" id="{664B3076-A049-42E4-AB5D-1B3C7A20E287}"/>
              </a:ext>
            </a:extLst>
          </p:cNvPr>
          <p:cNvSpPr txBox="1"/>
          <p:nvPr/>
        </p:nvSpPr>
        <p:spPr>
          <a:xfrm>
            <a:off x="5519651" y="6840539"/>
            <a:ext cx="4980969" cy="496191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ctr"/>
            <a:r>
              <a:rPr lang="fi-FI" sz="800" dirty="0">
                <a:effectLst/>
                <a:latin typeface="Courier New" panose="02070309020205020404" pitchFamily="49" charset="0"/>
                <a:ea typeface="Roboto Mono" panose="00000009000000000000" pitchFamily="49" charset="0"/>
                <a:cs typeface="Courier New" panose="02070309020205020404" pitchFamily="49" charset="0"/>
              </a:rPr>
              <a:t>Tarkista alueesi lajitteluohjeet verkosta: </a:t>
            </a:r>
            <a:r>
              <a:rPr lang="fi-FI" sz="800" dirty="0">
                <a:solidFill>
                  <a:schemeClr val="accent1">
                    <a:lumMod val="50000"/>
                  </a:schemeClr>
                </a:solidFill>
                <a:effectLst/>
                <a:latin typeface="Courier New" panose="02070309020205020404" pitchFamily="49" charset="0"/>
                <a:ea typeface="Roboto Mono" panose="00000009000000000000" pitchFamily="49" charset="0"/>
                <a:cs typeface="Courier New" panose="02070309020205020404" pitchFamily="49" charset="0"/>
                <a:hlinkClick r:id="rId4"/>
              </a:rPr>
              <a:t>www.biojate.info/lajittelu</a:t>
            </a:r>
            <a:r>
              <a:rPr lang="fi-FI" sz="800" dirty="0">
                <a:solidFill>
                  <a:schemeClr val="accent1">
                    <a:lumMod val="50000"/>
                  </a:schemeClr>
                </a:solidFill>
                <a:latin typeface="Courier New" panose="02070309020205020404" pitchFamily="49" charset="0"/>
                <a:ea typeface="Roboto Mono" panose="00000009000000000000" pitchFamily="49" charset="0"/>
                <a:cs typeface="Courier New" panose="02070309020205020404" pitchFamily="49" charset="0"/>
              </a:rPr>
              <a:t> #rakastajokamurua • @circwaste • @sykeinfo • biojate.info</a:t>
            </a:r>
            <a:br>
              <a:rPr lang="fi-FI" sz="800" dirty="0">
                <a:solidFill>
                  <a:schemeClr val="accent1">
                    <a:lumMod val="50000"/>
                  </a:schemeClr>
                </a:solidFill>
                <a:latin typeface="Courier New" panose="02070309020205020404" pitchFamily="49" charset="0"/>
                <a:ea typeface="Roboto Mono" panose="00000009000000000000" pitchFamily="49" charset="0"/>
                <a:cs typeface="Courier New" panose="02070309020205020404" pitchFamily="49" charset="0"/>
              </a:rPr>
            </a:br>
            <a:r>
              <a:rPr lang="fi-FI" sz="800" dirty="0">
                <a:solidFill>
                  <a:schemeClr val="accent1">
                    <a:lumMod val="50000"/>
                  </a:schemeClr>
                </a:solidFill>
                <a:latin typeface="Courier New" panose="02070309020205020404" pitchFamily="49" charset="0"/>
                <a:ea typeface="Roboto Mono" panose="00000009000000000000" pitchFamily="49" charset="0"/>
                <a:cs typeface="Courier New" panose="02070309020205020404" pitchFamily="49" charset="0"/>
              </a:rPr>
              <a:t>materiaalitkiertoon.fi • syke.fi</a:t>
            </a:r>
          </a:p>
        </p:txBody>
      </p:sp>
    </p:spTree>
    <p:extLst>
      <p:ext uri="{BB962C8B-B14F-4D97-AF65-F5344CB8AC3E}">
        <p14:creationId xmlns:p14="http://schemas.microsoft.com/office/powerpoint/2010/main" val="789801498"/>
      </p:ext>
    </p:extLst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kstin paikkamerkki 14">
            <a:extLst>
              <a:ext uri="{FF2B5EF4-FFF2-40B4-BE49-F238E27FC236}">
                <a16:creationId xmlns:a16="http://schemas.microsoft.com/office/drawing/2014/main" id="{B088AACB-CF25-4D73-A8D7-F35E0109E4A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fi-FI" dirty="0"/>
              <a:t>Kiitos kun lajittelet!</a:t>
            </a:r>
          </a:p>
          <a:p>
            <a:endParaRPr lang="fi-FI" dirty="0"/>
          </a:p>
        </p:txBody>
      </p:sp>
      <p:pic>
        <p:nvPicPr>
          <p:cNvPr id="43" name="Kuva 42">
            <a:extLst>
              <a:ext uri="{FF2B5EF4-FFF2-40B4-BE49-F238E27FC236}">
                <a16:creationId xmlns:a16="http://schemas.microsoft.com/office/drawing/2014/main" id="{C4E05E6B-5E77-4E95-96E4-F0C55F1A19E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 flipV="1">
            <a:off x="394387" y="5328994"/>
            <a:ext cx="4607704" cy="1321112"/>
          </a:xfrm>
          <a:prstGeom prst="rect">
            <a:avLst/>
          </a:prstGeom>
        </p:spPr>
      </p:pic>
      <p:sp>
        <p:nvSpPr>
          <p:cNvPr id="44" name="Tekstiruutu 43">
            <a:extLst>
              <a:ext uri="{FF2B5EF4-FFF2-40B4-BE49-F238E27FC236}">
                <a16:creationId xmlns:a16="http://schemas.microsoft.com/office/drawing/2014/main" id="{C5B08935-CA0D-4354-80E1-FD0C38F73758}"/>
              </a:ext>
            </a:extLst>
          </p:cNvPr>
          <p:cNvSpPr txBox="1"/>
          <p:nvPr/>
        </p:nvSpPr>
        <p:spPr>
          <a:xfrm>
            <a:off x="377881" y="5748675"/>
            <a:ext cx="4624210" cy="818379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algn="ctr">
              <a:lnSpc>
                <a:spcPts val="1500"/>
              </a:lnSpc>
            </a:pPr>
            <a:r>
              <a:rPr lang="fi-FI" sz="1400" b="1" dirty="0">
                <a:latin typeface="Courier New" panose="02070309020205020404" pitchFamily="49" charset="0"/>
                <a:ea typeface="Roboto Mono" panose="00000009000000000000" pitchFamily="49" charset="0"/>
                <a:cs typeface="Courier New" panose="02070309020205020404" pitchFamily="49" charset="0"/>
              </a:rPr>
              <a:t>SER-jätteeseen eivät kuulu irtoparistot </a:t>
            </a:r>
            <a:br>
              <a:rPr lang="fi-FI" sz="1400" b="1" dirty="0">
                <a:latin typeface="Courier New" panose="02070309020205020404" pitchFamily="49" charset="0"/>
                <a:ea typeface="Roboto Mono" panose="00000009000000000000" pitchFamily="49" charset="0"/>
                <a:cs typeface="Courier New" panose="02070309020205020404" pitchFamily="49" charset="0"/>
              </a:rPr>
            </a:br>
            <a:r>
              <a:rPr lang="fi-FI" sz="1400" b="1" dirty="0">
                <a:latin typeface="Courier New" panose="02070309020205020404" pitchFamily="49" charset="0"/>
                <a:ea typeface="Roboto Mono" panose="00000009000000000000" pitchFamily="49" charset="0"/>
                <a:cs typeface="Courier New" panose="02070309020205020404" pitchFamily="49" charset="0"/>
              </a:rPr>
              <a:t>tai –akut (lajitellaan vaaralliseen jätteeseen) eivätkä hehku- ja halogeeni-lamput (lajitellaan sekajätteeseen)</a:t>
            </a:r>
          </a:p>
        </p:txBody>
      </p:sp>
      <p:sp>
        <p:nvSpPr>
          <p:cNvPr id="45" name="Otsikko 3">
            <a:extLst>
              <a:ext uri="{FF2B5EF4-FFF2-40B4-BE49-F238E27FC236}">
                <a16:creationId xmlns:a16="http://schemas.microsoft.com/office/drawing/2014/main" id="{E138ECD8-1057-4CEE-A37F-570BECF980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4782" y="931323"/>
            <a:ext cx="4053665" cy="720000"/>
          </a:xfrm>
        </p:spPr>
        <p:txBody>
          <a:bodyPr/>
          <a:lstStyle/>
          <a:p>
            <a:r>
              <a:rPr lang="fi-FI" sz="2600" dirty="0">
                <a:latin typeface="Tahoma" panose="020B0604030504040204" pitchFamily="34" charset="0"/>
                <a:ea typeface="Tahoma" panose="020B0604030504040204" pitchFamily="34" charset="0"/>
              </a:rPr>
              <a:t>SER-jäte </a:t>
            </a:r>
            <a:r>
              <a:rPr lang="fi-FI" b="0" dirty="0"/>
              <a:t>= sähkö- ja elektroniikkalaiteromu</a:t>
            </a:r>
          </a:p>
        </p:txBody>
      </p:sp>
      <p:sp>
        <p:nvSpPr>
          <p:cNvPr id="46" name="Tekstiruutu 45">
            <a:extLst>
              <a:ext uri="{FF2B5EF4-FFF2-40B4-BE49-F238E27FC236}">
                <a16:creationId xmlns:a16="http://schemas.microsoft.com/office/drawing/2014/main" id="{1D0C5A35-6D9C-41E9-92B9-E0CB5889362B}"/>
              </a:ext>
            </a:extLst>
          </p:cNvPr>
          <p:cNvSpPr txBox="1"/>
          <p:nvPr/>
        </p:nvSpPr>
        <p:spPr>
          <a:xfrm>
            <a:off x="383482" y="1988804"/>
            <a:ext cx="4602912" cy="3149639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fontAlgn="base">
              <a:lnSpc>
                <a:spcPts val="1500"/>
              </a:lnSpc>
              <a:spcBef>
                <a:spcPts val="600"/>
              </a:spcBef>
              <a:buClr>
                <a:schemeClr val="tx2"/>
              </a:buClr>
              <a:buSzPct val="120000"/>
            </a:pPr>
            <a:r>
              <a:rPr lang="fi-FI" sz="1400" dirty="0">
                <a:latin typeface="Courier New" panose="02070309020205020404" pitchFamily="49" charset="0"/>
                <a:ea typeface="Roboto Mono" panose="00000009000000000000" pitchFamily="49" charset="0"/>
                <a:cs typeface="Courier New" panose="02070309020205020404" pitchFamily="49" charset="0"/>
              </a:rPr>
              <a:t>Käytöstä poistetut </a:t>
            </a:r>
          </a:p>
          <a:p>
            <a:pPr marL="180000" indent="-180000" fontAlgn="base">
              <a:lnSpc>
                <a:spcPts val="1500"/>
              </a:lnSpc>
              <a:spcBef>
                <a:spcPts val="600"/>
              </a:spcBef>
              <a:buClr>
                <a:schemeClr val="tx2"/>
              </a:buClr>
              <a:buSzPct val="120000"/>
              <a:buFont typeface="Arial" panose="020B0604020202020204" pitchFamily="34" charset="0"/>
              <a:buChar char="•"/>
            </a:pPr>
            <a:r>
              <a:rPr lang="fi-FI" sz="1400" dirty="0">
                <a:latin typeface="Courier New" panose="02070309020205020404" pitchFamily="49" charset="0"/>
                <a:ea typeface="Roboto Mono" panose="00000009000000000000" pitchFamily="49" charset="0"/>
                <a:cs typeface="Courier New" panose="02070309020205020404" pitchFamily="49" charset="0"/>
              </a:rPr>
              <a:t>kodinkoneet</a:t>
            </a:r>
          </a:p>
          <a:p>
            <a:pPr marL="180000" indent="-180000" fontAlgn="base">
              <a:lnSpc>
                <a:spcPts val="1500"/>
              </a:lnSpc>
              <a:spcBef>
                <a:spcPts val="600"/>
              </a:spcBef>
              <a:buClr>
                <a:schemeClr val="tx2"/>
              </a:buClr>
              <a:buSzPct val="120000"/>
              <a:buFont typeface="Arial" panose="020B0604020202020204" pitchFamily="34" charset="0"/>
              <a:buChar char="•"/>
            </a:pPr>
            <a:r>
              <a:rPr lang="fi-FI" sz="1400" dirty="0">
                <a:latin typeface="Courier New" panose="02070309020205020404" pitchFamily="49" charset="0"/>
                <a:ea typeface="Roboto Mono" panose="00000009000000000000" pitchFamily="49" charset="0"/>
                <a:cs typeface="Courier New" panose="02070309020205020404" pitchFamily="49" charset="0"/>
              </a:rPr>
              <a:t>televisiot ja viihde-elektroniikka</a:t>
            </a:r>
          </a:p>
          <a:p>
            <a:pPr marL="180000" indent="-180000" fontAlgn="base">
              <a:lnSpc>
                <a:spcPts val="1500"/>
              </a:lnSpc>
              <a:spcBef>
                <a:spcPts val="600"/>
              </a:spcBef>
              <a:buClr>
                <a:schemeClr val="tx2"/>
              </a:buClr>
              <a:buSzPct val="120000"/>
              <a:buFont typeface="Arial" panose="020B0604020202020204" pitchFamily="34" charset="0"/>
              <a:buChar char="•"/>
            </a:pPr>
            <a:r>
              <a:rPr lang="fi-FI" sz="1400" dirty="0">
                <a:latin typeface="Courier New" panose="02070309020205020404" pitchFamily="49" charset="0"/>
                <a:ea typeface="Roboto Mono" panose="00000009000000000000" pitchFamily="49" charset="0"/>
                <a:cs typeface="Courier New" panose="02070309020205020404" pitchFamily="49" charset="0"/>
              </a:rPr>
              <a:t>tietokoneet ja tulostimet</a:t>
            </a:r>
          </a:p>
          <a:p>
            <a:pPr marL="180000" indent="-180000" fontAlgn="base">
              <a:lnSpc>
                <a:spcPts val="1500"/>
              </a:lnSpc>
              <a:spcBef>
                <a:spcPts val="600"/>
              </a:spcBef>
              <a:buClr>
                <a:schemeClr val="tx2"/>
              </a:buClr>
              <a:buSzPct val="120000"/>
              <a:buFont typeface="Arial" panose="020B0604020202020204" pitchFamily="34" charset="0"/>
              <a:buChar char="•"/>
            </a:pPr>
            <a:r>
              <a:rPr lang="fi-FI" sz="1400" dirty="0">
                <a:latin typeface="Courier New" panose="02070309020205020404" pitchFamily="49" charset="0"/>
                <a:ea typeface="Roboto Mono" panose="00000009000000000000" pitchFamily="49" charset="0"/>
                <a:cs typeface="Courier New" panose="02070309020205020404" pitchFamily="49" charset="0"/>
              </a:rPr>
              <a:t>kännykät, kamerat ja kellot</a:t>
            </a:r>
          </a:p>
          <a:p>
            <a:pPr marL="180000" indent="-180000" fontAlgn="base">
              <a:lnSpc>
                <a:spcPts val="1500"/>
              </a:lnSpc>
              <a:spcBef>
                <a:spcPts val="600"/>
              </a:spcBef>
              <a:buClr>
                <a:schemeClr val="tx2"/>
              </a:buClr>
              <a:buSzPct val="120000"/>
              <a:buFont typeface="Arial" panose="020B0604020202020204" pitchFamily="34" charset="0"/>
              <a:buChar char="•"/>
            </a:pPr>
            <a:r>
              <a:rPr lang="fi-FI" sz="1400" dirty="0">
                <a:latin typeface="Courier New" panose="02070309020205020404" pitchFamily="49" charset="0"/>
                <a:ea typeface="Roboto Mono" panose="00000009000000000000" pitchFamily="49" charset="0"/>
                <a:cs typeface="Courier New" panose="02070309020205020404" pitchFamily="49" charset="0"/>
              </a:rPr>
              <a:t>lamput, valaisimet ja </a:t>
            </a:r>
            <a:br>
              <a:rPr lang="fi-FI" sz="1400" dirty="0">
                <a:latin typeface="Courier New" panose="02070309020205020404" pitchFamily="49" charset="0"/>
                <a:ea typeface="Roboto Mono" panose="00000009000000000000" pitchFamily="49" charset="0"/>
                <a:cs typeface="Courier New" panose="02070309020205020404" pitchFamily="49" charset="0"/>
              </a:rPr>
            </a:br>
            <a:r>
              <a:rPr lang="fi-FI" sz="1400" dirty="0">
                <a:latin typeface="Courier New" panose="02070309020205020404" pitchFamily="49" charset="0"/>
                <a:ea typeface="Roboto Mono" panose="00000009000000000000" pitchFamily="49" charset="0"/>
                <a:cs typeface="Courier New" panose="02070309020205020404" pitchFamily="49" charset="0"/>
              </a:rPr>
              <a:t>sähkötyökalut</a:t>
            </a:r>
          </a:p>
          <a:p>
            <a:pPr marL="180000" indent="-180000" fontAlgn="base">
              <a:lnSpc>
                <a:spcPts val="1500"/>
              </a:lnSpc>
              <a:spcBef>
                <a:spcPts val="600"/>
              </a:spcBef>
              <a:buClr>
                <a:schemeClr val="tx2"/>
              </a:buClr>
              <a:buSzPct val="120000"/>
              <a:buFont typeface="Arial" panose="020B0604020202020204" pitchFamily="34" charset="0"/>
              <a:buChar char="•"/>
            </a:pPr>
            <a:r>
              <a:rPr lang="fi-FI" sz="1400" dirty="0">
                <a:latin typeface="Courier New" panose="02070309020205020404" pitchFamily="49" charset="0"/>
                <a:ea typeface="Roboto Mono" panose="00000009000000000000" pitchFamily="49" charset="0"/>
                <a:cs typeface="Courier New" panose="02070309020205020404" pitchFamily="49" charset="0"/>
              </a:rPr>
              <a:t>sähkökiukaat, lämminvesi-</a:t>
            </a:r>
            <a:br>
              <a:rPr lang="fi-FI" sz="1400" dirty="0">
                <a:latin typeface="Courier New" panose="02070309020205020404" pitchFamily="49" charset="0"/>
                <a:ea typeface="Roboto Mono" panose="00000009000000000000" pitchFamily="49" charset="0"/>
                <a:cs typeface="Courier New" panose="02070309020205020404" pitchFamily="49" charset="0"/>
              </a:rPr>
            </a:br>
            <a:r>
              <a:rPr lang="fi-FI" sz="1400" dirty="0">
                <a:latin typeface="Courier New" panose="02070309020205020404" pitchFamily="49" charset="0"/>
                <a:ea typeface="Roboto Mono" panose="00000009000000000000" pitchFamily="49" charset="0"/>
                <a:cs typeface="Courier New" panose="02070309020205020404" pitchFamily="49" charset="0"/>
              </a:rPr>
              <a:t>varaajat ja muut talo-</a:t>
            </a:r>
            <a:br>
              <a:rPr lang="fi-FI" sz="1400" dirty="0">
                <a:latin typeface="Courier New" panose="02070309020205020404" pitchFamily="49" charset="0"/>
                <a:ea typeface="Roboto Mono" panose="00000009000000000000" pitchFamily="49" charset="0"/>
                <a:cs typeface="Courier New" panose="02070309020205020404" pitchFamily="49" charset="0"/>
              </a:rPr>
            </a:br>
            <a:r>
              <a:rPr lang="fi-FI" sz="1400" dirty="0">
                <a:latin typeface="Courier New" panose="02070309020205020404" pitchFamily="49" charset="0"/>
                <a:ea typeface="Roboto Mono" panose="00000009000000000000" pitchFamily="49" charset="0"/>
                <a:cs typeface="Courier New" panose="02070309020205020404" pitchFamily="49" charset="0"/>
              </a:rPr>
              <a:t>tekniset sähkölaitteet</a:t>
            </a:r>
          </a:p>
        </p:txBody>
      </p:sp>
      <p:sp>
        <p:nvSpPr>
          <p:cNvPr id="47" name="Tekstin paikkamerkki 7">
            <a:extLst>
              <a:ext uri="{FF2B5EF4-FFF2-40B4-BE49-F238E27FC236}">
                <a16:creationId xmlns:a16="http://schemas.microsoft.com/office/drawing/2014/main" id="{3FCA56DC-833E-4BAF-A34F-BE23EA09B2DF}"/>
              </a:ext>
            </a:extLst>
          </p:cNvPr>
          <p:cNvSpPr txBox="1">
            <a:spLocks/>
          </p:cNvSpPr>
          <p:nvPr/>
        </p:nvSpPr>
        <p:spPr>
          <a:xfrm>
            <a:off x="384781" y="563975"/>
            <a:ext cx="3600451" cy="252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0" indent="0" algn="l" defTabSz="1069208" rtl="0" eaLnBrk="1" latinLnBrk="0" hangingPunct="1">
              <a:lnSpc>
                <a:spcPts val="2600"/>
              </a:lnSpc>
              <a:spcBef>
                <a:spcPts val="0"/>
              </a:spcBef>
              <a:buClr>
                <a:schemeClr val="accent2"/>
              </a:buClr>
              <a:buFont typeface="Arial" pitchFamily="34" charset="0"/>
              <a:buNone/>
              <a:defRPr sz="2000" b="1" kern="1200">
                <a:solidFill>
                  <a:schemeClr val="accent2"/>
                </a:solidFill>
                <a:latin typeface="Courier New" panose="02070309020205020404" pitchFamily="49" charset="0"/>
                <a:ea typeface="Roboto Mono" panose="00000009000000000000" pitchFamily="49" charset="0"/>
                <a:cs typeface="Courier New" panose="02070309020205020404" pitchFamily="49" charset="0"/>
              </a:defRPr>
            </a:lvl1pPr>
            <a:lvl2pPr marL="505138" indent="-252569" algn="l" defTabSz="1069208" rtl="0" eaLnBrk="1" latinLnBrk="0" hangingPunct="1">
              <a:lnSpc>
                <a:spcPts val="2600"/>
              </a:lnSpc>
              <a:spcBef>
                <a:spcPts val="600"/>
              </a:spcBef>
              <a:buClr>
                <a:schemeClr val="accent2"/>
              </a:buClr>
              <a:buFont typeface="Symbol" panose="05050102010706020507" pitchFamily="18" charset="2"/>
              <a:buChar char="·"/>
              <a:defRPr sz="2400" kern="1200">
                <a:solidFill>
                  <a:schemeClr val="tx1"/>
                </a:solidFill>
                <a:latin typeface="Roboto Mono" panose="00000009000000000000" pitchFamily="49" charset="0"/>
                <a:ea typeface="Roboto Mono" panose="00000009000000000000" pitchFamily="49" charset="0"/>
                <a:cs typeface="+mn-cs"/>
              </a:defRPr>
            </a:lvl2pPr>
            <a:lvl3pPr marL="757706" indent="-252569" algn="l" defTabSz="1069208" rtl="0" eaLnBrk="1" latinLnBrk="0" hangingPunct="1">
              <a:lnSpc>
                <a:spcPts val="2000"/>
              </a:lnSpc>
              <a:spcBef>
                <a:spcPts val="600"/>
              </a:spcBef>
              <a:buClr>
                <a:schemeClr val="accent2"/>
              </a:buClr>
              <a:buFont typeface="Arial" pitchFamily="34" charset="0"/>
              <a:buChar char="•"/>
              <a:defRPr sz="1800" kern="1200">
                <a:solidFill>
                  <a:schemeClr val="accent4">
                    <a:lumMod val="75000"/>
                  </a:schemeClr>
                </a:solidFill>
                <a:latin typeface="Roboto Mono" panose="00000009000000000000" pitchFamily="49" charset="0"/>
                <a:ea typeface="Roboto Mono" panose="00000009000000000000" pitchFamily="49" charset="0"/>
                <a:cs typeface="+mn-cs"/>
              </a:defRPr>
            </a:lvl3pPr>
            <a:lvl4pPr marL="1010275" indent="-252569" algn="l" defTabSz="1069208" rtl="0" eaLnBrk="1" latinLnBrk="0" hangingPunct="1">
              <a:lnSpc>
                <a:spcPts val="2000"/>
              </a:lnSpc>
              <a:spcBef>
                <a:spcPts val="600"/>
              </a:spcBef>
              <a:buClr>
                <a:schemeClr val="accent2"/>
              </a:buClr>
              <a:buFont typeface="Arial" pitchFamily="34" charset="0"/>
              <a:buChar char="•"/>
              <a:defRPr sz="1800" kern="1200">
                <a:solidFill>
                  <a:schemeClr val="accent4">
                    <a:lumMod val="75000"/>
                  </a:schemeClr>
                </a:solidFill>
                <a:latin typeface="Roboto Mono" panose="00000009000000000000" pitchFamily="49" charset="0"/>
                <a:ea typeface="Roboto Mono" panose="00000009000000000000" pitchFamily="49" charset="0"/>
                <a:cs typeface="+mn-cs"/>
              </a:defRPr>
            </a:lvl4pPr>
            <a:lvl5pPr marL="1262844" indent="-252569" algn="l" defTabSz="1069208" rtl="0" eaLnBrk="1" latinLnBrk="0" hangingPunct="1">
              <a:lnSpc>
                <a:spcPts val="2000"/>
              </a:lnSpc>
              <a:spcBef>
                <a:spcPts val="600"/>
              </a:spcBef>
              <a:buClr>
                <a:schemeClr val="accent2"/>
              </a:buClr>
              <a:buFont typeface="Arial" pitchFamily="34" charset="0"/>
              <a:buChar char="•"/>
              <a:defRPr sz="1800" i="0" kern="1200">
                <a:solidFill>
                  <a:schemeClr val="accent4">
                    <a:lumMod val="75000"/>
                  </a:schemeClr>
                </a:solidFill>
                <a:latin typeface="Roboto Mono" panose="00000009000000000000" pitchFamily="49" charset="0"/>
                <a:ea typeface="Roboto Mono" panose="00000009000000000000" pitchFamily="49" charset="0"/>
                <a:cs typeface="+mn-cs"/>
              </a:defRPr>
            </a:lvl5pPr>
            <a:lvl6pPr marL="2940322" indent="-267302" algn="l" defTabSz="106920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3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474926" indent="-267302" algn="l" defTabSz="106920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3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009530" indent="-267302" algn="l" defTabSz="106920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3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544134" indent="-267302" algn="l" defTabSz="106920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3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i-FI" dirty="0"/>
              <a:t>Kiitos kun lajittelet!</a:t>
            </a:r>
          </a:p>
        </p:txBody>
      </p:sp>
      <p:sp>
        <p:nvSpPr>
          <p:cNvPr id="48" name="Tekstiruutu 47">
            <a:extLst>
              <a:ext uri="{FF2B5EF4-FFF2-40B4-BE49-F238E27FC236}">
                <a16:creationId xmlns:a16="http://schemas.microsoft.com/office/drawing/2014/main" id="{14D5CAFD-84BC-4883-A92F-30ADAB4F6B93}"/>
              </a:ext>
            </a:extLst>
          </p:cNvPr>
          <p:cNvSpPr txBox="1"/>
          <p:nvPr/>
        </p:nvSpPr>
        <p:spPr>
          <a:xfrm>
            <a:off x="198957" y="6840539"/>
            <a:ext cx="4980969" cy="496191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ctr"/>
            <a:r>
              <a:rPr lang="fi-FI" sz="800" dirty="0">
                <a:effectLst/>
                <a:latin typeface="Courier New" panose="02070309020205020404" pitchFamily="49" charset="0"/>
                <a:ea typeface="Roboto Mono" panose="00000009000000000000" pitchFamily="49" charset="0"/>
                <a:cs typeface="Courier New" panose="02070309020205020404" pitchFamily="49" charset="0"/>
              </a:rPr>
              <a:t>Tarkista alueesi lajitteluohjeet verkosta: </a:t>
            </a:r>
            <a:r>
              <a:rPr lang="fi-FI" sz="800" dirty="0">
                <a:solidFill>
                  <a:schemeClr val="accent1">
                    <a:lumMod val="50000"/>
                  </a:schemeClr>
                </a:solidFill>
                <a:effectLst/>
                <a:latin typeface="Courier New" panose="02070309020205020404" pitchFamily="49" charset="0"/>
                <a:ea typeface="Roboto Mono" panose="00000009000000000000" pitchFamily="49" charset="0"/>
                <a:cs typeface="Courier New" panose="02070309020205020404" pitchFamily="49" charset="0"/>
                <a:hlinkClick r:id="rId3"/>
              </a:rPr>
              <a:t>www.biojate.info/lajittelu</a:t>
            </a:r>
            <a:r>
              <a:rPr lang="fi-FI" sz="800" dirty="0">
                <a:solidFill>
                  <a:schemeClr val="accent1">
                    <a:lumMod val="50000"/>
                  </a:schemeClr>
                </a:solidFill>
                <a:latin typeface="Courier New" panose="02070309020205020404" pitchFamily="49" charset="0"/>
                <a:ea typeface="Roboto Mono" panose="00000009000000000000" pitchFamily="49" charset="0"/>
                <a:cs typeface="Courier New" panose="02070309020205020404" pitchFamily="49" charset="0"/>
              </a:rPr>
              <a:t> #rakastajokamurua • @circwaste • @sykeinfo • biojate.info</a:t>
            </a:r>
            <a:br>
              <a:rPr lang="fi-FI" sz="800" dirty="0">
                <a:solidFill>
                  <a:schemeClr val="accent1">
                    <a:lumMod val="50000"/>
                  </a:schemeClr>
                </a:solidFill>
                <a:latin typeface="Courier New" panose="02070309020205020404" pitchFamily="49" charset="0"/>
                <a:ea typeface="Roboto Mono" panose="00000009000000000000" pitchFamily="49" charset="0"/>
                <a:cs typeface="Courier New" panose="02070309020205020404" pitchFamily="49" charset="0"/>
              </a:rPr>
            </a:br>
            <a:r>
              <a:rPr lang="fi-FI" sz="800" dirty="0">
                <a:solidFill>
                  <a:schemeClr val="accent1">
                    <a:lumMod val="50000"/>
                  </a:schemeClr>
                </a:solidFill>
                <a:latin typeface="Courier New" panose="02070309020205020404" pitchFamily="49" charset="0"/>
                <a:ea typeface="Roboto Mono" panose="00000009000000000000" pitchFamily="49" charset="0"/>
                <a:cs typeface="Courier New" panose="02070309020205020404" pitchFamily="49" charset="0"/>
              </a:rPr>
              <a:t>materiaalitkiertoon.fi • syke.fi</a:t>
            </a:r>
          </a:p>
        </p:txBody>
      </p:sp>
      <p:grpSp>
        <p:nvGrpSpPr>
          <p:cNvPr id="49" name="Ryhmä 48">
            <a:extLst>
              <a:ext uri="{FF2B5EF4-FFF2-40B4-BE49-F238E27FC236}">
                <a16:creationId xmlns:a16="http://schemas.microsoft.com/office/drawing/2014/main" id="{8D6210F0-B0AD-4824-89D2-28F74B63EBF9}"/>
              </a:ext>
            </a:extLst>
          </p:cNvPr>
          <p:cNvGrpSpPr/>
          <p:nvPr/>
        </p:nvGrpSpPr>
        <p:grpSpPr>
          <a:xfrm>
            <a:off x="2945100" y="3437899"/>
            <a:ext cx="2234826" cy="2077916"/>
            <a:chOff x="5926434" y="4396994"/>
            <a:chExt cx="2234826" cy="2077916"/>
          </a:xfrm>
        </p:grpSpPr>
        <p:pic>
          <p:nvPicPr>
            <p:cNvPr id="50" name="Kuva 49">
              <a:extLst>
                <a:ext uri="{FF2B5EF4-FFF2-40B4-BE49-F238E27FC236}">
                  <a16:creationId xmlns:a16="http://schemas.microsoft.com/office/drawing/2014/main" id="{DF046211-DCFC-43F1-9C49-ED4F6CCE8433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5926434" y="4396994"/>
              <a:ext cx="2234826" cy="2077916"/>
            </a:xfrm>
            <a:prstGeom prst="rect">
              <a:avLst/>
            </a:prstGeom>
          </p:spPr>
        </p:pic>
        <p:sp>
          <p:nvSpPr>
            <p:cNvPr id="51" name="Tekstiruutu 50">
              <a:extLst>
                <a:ext uri="{FF2B5EF4-FFF2-40B4-BE49-F238E27FC236}">
                  <a16:creationId xmlns:a16="http://schemas.microsoft.com/office/drawing/2014/main" id="{C08CDA31-932A-428D-9B32-3A9FE5823773}"/>
                </a:ext>
              </a:extLst>
            </p:cNvPr>
            <p:cNvSpPr txBox="1"/>
            <p:nvPr/>
          </p:nvSpPr>
          <p:spPr>
            <a:xfrm>
              <a:off x="5996456" y="4885251"/>
              <a:ext cx="2094784" cy="117441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noAutofit/>
            </a:bodyPr>
            <a:lstStyle/>
            <a:p>
              <a:pPr algn="ctr" fontAlgn="base">
                <a:lnSpc>
                  <a:spcPts val="1300"/>
                </a:lnSpc>
                <a:buClr>
                  <a:schemeClr val="tx2"/>
                </a:buClr>
                <a:buSzPct val="120000"/>
              </a:pPr>
              <a:r>
                <a:rPr lang="fi-FI" sz="1200" dirty="0">
                  <a:solidFill>
                    <a:schemeClr val="tx2"/>
                  </a:solidFill>
                  <a:latin typeface="Courier New" panose="02070309020205020404" pitchFamily="49" charset="0"/>
                  <a:ea typeface="Roboto Mono" panose="00000009000000000000" pitchFamily="49" charset="0"/>
                  <a:cs typeface="Courier New" panose="02070309020205020404" pitchFamily="49" charset="0"/>
                </a:rPr>
                <a:t>SER-jätettä </a:t>
              </a:r>
            </a:p>
            <a:p>
              <a:pPr algn="ctr" fontAlgn="base">
                <a:lnSpc>
                  <a:spcPts val="1300"/>
                </a:lnSpc>
                <a:buClr>
                  <a:schemeClr val="tx2"/>
                </a:buClr>
                <a:buSzPct val="120000"/>
              </a:pPr>
              <a:r>
                <a:rPr lang="fi-FI" sz="1200" dirty="0">
                  <a:solidFill>
                    <a:schemeClr val="tx2"/>
                  </a:solidFill>
                  <a:latin typeface="Courier New" panose="02070309020205020404" pitchFamily="49" charset="0"/>
                  <a:ea typeface="Roboto Mono" panose="00000009000000000000" pitchFamily="49" charset="0"/>
                  <a:cs typeface="Courier New" panose="02070309020205020404" pitchFamily="49" charset="0"/>
                </a:rPr>
                <a:t>ovat laitteet, </a:t>
              </a:r>
            </a:p>
            <a:p>
              <a:pPr algn="ctr" fontAlgn="base">
                <a:lnSpc>
                  <a:spcPts val="1300"/>
                </a:lnSpc>
                <a:buClr>
                  <a:schemeClr val="tx2"/>
                </a:buClr>
                <a:buSzPct val="120000"/>
              </a:pPr>
              <a:r>
                <a:rPr lang="fi-FI" sz="1200" dirty="0">
                  <a:solidFill>
                    <a:schemeClr val="tx2"/>
                  </a:solidFill>
                  <a:latin typeface="Courier New" panose="02070309020205020404" pitchFamily="49" charset="0"/>
                  <a:ea typeface="Roboto Mono" panose="00000009000000000000" pitchFamily="49" charset="0"/>
                  <a:cs typeface="Courier New" panose="02070309020205020404" pitchFamily="49" charset="0"/>
                </a:rPr>
                <a:t>jotka toimiakseen tarvitsevat sähkövirtaa, akkua, paristoa tai aurinkoenergiaa</a:t>
              </a:r>
            </a:p>
          </p:txBody>
        </p:sp>
      </p:grpSp>
      <p:pic>
        <p:nvPicPr>
          <p:cNvPr id="52" name="Kuva 51">
            <a:extLst>
              <a:ext uri="{FF2B5EF4-FFF2-40B4-BE49-F238E27FC236}">
                <a16:creationId xmlns:a16="http://schemas.microsoft.com/office/drawing/2014/main" id="{F29FD751-A332-48EF-80A0-0EFE2B075C40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V="1">
            <a:off x="5694509" y="5616829"/>
            <a:ext cx="4611840" cy="1033974"/>
          </a:xfrm>
          <a:prstGeom prst="rect">
            <a:avLst/>
          </a:prstGeom>
        </p:spPr>
      </p:pic>
      <p:sp>
        <p:nvSpPr>
          <p:cNvPr id="53" name="Tekstiruutu 52">
            <a:extLst>
              <a:ext uri="{FF2B5EF4-FFF2-40B4-BE49-F238E27FC236}">
                <a16:creationId xmlns:a16="http://schemas.microsoft.com/office/drawing/2014/main" id="{9F25F698-F54F-4DFA-807A-A4F33CF32C97}"/>
              </a:ext>
            </a:extLst>
          </p:cNvPr>
          <p:cNvSpPr txBox="1"/>
          <p:nvPr/>
        </p:nvSpPr>
        <p:spPr>
          <a:xfrm>
            <a:off x="5701764" y="6012468"/>
            <a:ext cx="4607704" cy="562899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algn="ctr">
              <a:lnSpc>
                <a:spcPts val="1500"/>
              </a:lnSpc>
            </a:pPr>
            <a:r>
              <a:rPr lang="fi-FI" sz="1400" b="1" dirty="0">
                <a:latin typeface="Courier New" panose="02070309020205020404" pitchFamily="49" charset="0"/>
                <a:ea typeface="Roboto Mono" panose="00000009000000000000" pitchFamily="49" charset="0"/>
                <a:cs typeface="Courier New" panose="02070309020205020404" pitchFamily="49" charset="0"/>
              </a:rPr>
              <a:t>Lisätietoa</a:t>
            </a:r>
          </a:p>
        </p:txBody>
      </p:sp>
      <p:sp>
        <p:nvSpPr>
          <p:cNvPr id="54" name="Tekstiruutu 53">
            <a:extLst>
              <a:ext uri="{FF2B5EF4-FFF2-40B4-BE49-F238E27FC236}">
                <a16:creationId xmlns:a16="http://schemas.microsoft.com/office/drawing/2014/main" id="{4E11E55F-D2CE-4A78-9D04-79EDAFA75536}"/>
              </a:ext>
            </a:extLst>
          </p:cNvPr>
          <p:cNvSpPr txBox="1"/>
          <p:nvPr/>
        </p:nvSpPr>
        <p:spPr>
          <a:xfrm>
            <a:off x="5707365" y="1987926"/>
            <a:ext cx="4602912" cy="3769062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marL="180000" indent="-180000">
              <a:lnSpc>
                <a:spcPts val="1500"/>
              </a:lnSpc>
              <a:spcBef>
                <a:spcPts val="600"/>
              </a:spcBef>
              <a:buClr>
                <a:schemeClr val="tx2"/>
              </a:buClr>
              <a:buSzPct val="120000"/>
              <a:buFont typeface="Arial" panose="020B0604020202020204" pitchFamily="34" charset="0"/>
              <a:buChar char="•"/>
            </a:pPr>
            <a:r>
              <a:rPr lang="fi-FI" sz="1400" dirty="0">
                <a:latin typeface="Courier New" panose="02070309020205020404" pitchFamily="49" charset="0"/>
                <a:ea typeface="Roboto Mono" panose="00000009000000000000" pitchFamily="49" charset="0"/>
                <a:cs typeface="Courier New" panose="02070309020205020404" pitchFamily="49" charset="0"/>
              </a:rPr>
              <a:t>Leipäteksti</a:t>
            </a:r>
          </a:p>
        </p:txBody>
      </p:sp>
      <p:grpSp>
        <p:nvGrpSpPr>
          <p:cNvPr id="55" name="Ryhmä 54">
            <a:extLst>
              <a:ext uri="{FF2B5EF4-FFF2-40B4-BE49-F238E27FC236}">
                <a16:creationId xmlns:a16="http://schemas.microsoft.com/office/drawing/2014/main" id="{0BFCFDDF-A1C4-4E65-8214-E5AB0C9ADD35}"/>
              </a:ext>
            </a:extLst>
          </p:cNvPr>
          <p:cNvGrpSpPr/>
          <p:nvPr/>
        </p:nvGrpSpPr>
        <p:grpSpPr>
          <a:xfrm>
            <a:off x="8758154" y="2352501"/>
            <a:ext cx="1701428" cy="1581968"/>
            <a:chOff x="6193133" y="4644968"/>
            <a:chExt cx="1701428" cy="1581968"/>
          </a:xfrm>
        </p:grpSpPr>
        <p:pic>
          <p:nvPicPr>
            <p:cNvPr id="56" name="Kuva 55">
              <a:extLst>
                <a:ext uri="{FF2B5EF4-FFF2-40B4-BE49-F238E27FC236}">
                  <a16:creationId xmlns:a16="http://schemas.microsoft.com/office/drawing/2014/main" id="{AF3A3A11-9010-4634-A0BF-029C3E736764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6193133" y="4644968"/>
              <a:ext cx="1701427" cy="1581968"/>
            </a:xfrm>
            <a:prstGeom prst="rect">
              <a:avLst/>
            </a:prstGeom>
          </p:spPr>
        </p:pic>
        <p:sp>
          <p:nvSpPr>
            <p:cNvPr id="57" name="Tekstiruutu 56">
              <a:extLst>
                <a:ext uri="{FF2B5EF4-FFF2-40B4-BE49-F238E27FC236}">
                  <a16:creationId xmlns:a16="http://schemas.microsoft.com/office/drawing/2014/main" id="{CF272BDE-97C3-4DB8-9642-8A8FC46CAB2F}"/>
                </a:ext>
              </a:extLst>
            </p:cNvPr>
            <p:cNvSpPr txBox="1"/>
            <p:nvPr/>
          </p:nvSpPr>
          <p:spPr>
            <a:xfrm>
              <a:off x="6193133" y="4799115"/>
              <a:ext cx="1701428" cy="1260553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0">
              <a:noAutofit/>
            </a:bodyPr>
            <a:lstStyle/>
            <a:p>
              <a:pPr algn="ctr">
                <a:lnSpc>
                  <a:spcPts val="1300"/>
                </a:lnSpc>
              </a:pPr>
              <a:r>
                <a:rPr lang="fi-FI" sz="1200" dirty="0">
                  <a:solidFill>
                    <a:schemeClr val="tx2"/>
                  </a:solidFill>
                  <a:latin typeface="Courier New" panose="02070309020205020404" pitchFamily="49" charset="0"/>
                  <a:ea typeface="Roboto Mono" panose="00000009000000000000" pitchFamily="49" charset="0"/>
                  <a:cs typeface="Courier New" panose="02070309020205020404" pitchFamily="49" charset="0"/>
                </a:rPr>
                <a:t>Tähän voit </a:t>
              </a:r>
            </a:p>
            <a:p>
              <a:pPr algn="ctr">
                <a:lnSpc>
                  <a:spcPts val="1300"/>
                </a:lnSpc>
              </a:pPr>
              <a:r>
                <a:rPr lang="fi-FI" sz="1200" dirty="0">
                  <a:solidFill>
                    <a:schemeClr val="tx2"/>
                  </a:solidFill>
                  <a:latin typeface="Courier New" panose="02070309020205020404" pitchFamily="49" charset="0"/>
                  <a:ea typeface="Roboto Mono" panose="00000009000000000000" pitchFamily="49" charset="0"/>
                  <a:cs typeface="Courier New" panose="02070309020205020404" pitchFamily="49" charset="0"/>
                </a:rPr>
                <a:t>lisätä </a:t>
              </a:r>
            </a:p>
            <a:p>
              <a:pPr algn="ctr">
                <a:lnSpc>
                  <a:spcPts val="1300"/>
                </a:lnSpc>
              </a:pPr>
              <a:r>
                <a:rPr lang="fi-FI" sz="1200" dirty="0">
                  <a:solidFill>
                    <a:schemeClr val="tx2"/>
                  </a:solidFill>
                  <a:latin typeface="Courier New" panose="02070309020205020404" pitchFamily="49" charset="0"/>
                  <a:ea typeface="Roboto Mono" panose="00000009000000000000" pitchFamily="49" charset="0"/>
                  <a:cs typeface="Courier New" panose="02070309020205020404" pitchFamily="49" charset="0"/>
                </a:rPr>
                <a:t>huomiotekstiä</a:t>
              </a:r>
            </a:p>
          </p:txBody>
        </p:sp>
      </p:grpSp>
      <p:sp>
        <p:nvSpPr>
          <p:cNvPr id="58" name="Tekstiruutu 57">
            <a:extLst>
              <a:ext uri="{FF2B5EF4-FFF2-40B4-BE49-F238E27FC236}">
                <a16:creationId xmlns:a16="http://schemas.microsoft.com/office/drawing/2014/main" id="{44B6961B-1899-4A8E-A8F0-90321F15AB1A}"/>
              </a:ext>
            </a:extLst>
          </p:cNvPr>
          <p:cNvSpPr txBox="1"/>
          <p:nvPr/>
        </p:nvSpPr>
        <p:spPr>
          <a:xfrm>
            <a:off x="5509464" y="6848852"/>
            <a:ext cx="4974531" cy="496192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ctr"/>
            <a:r>
              <a:rPr lang="fi-FI" sz="800" dirty="0">
                <a:effectLst/>
                <a:latin typeface="Courier New" panose="02070309020205020404" pitchFamily="49" charset="0"/>
                <a:ea typeface="Roboto Mono" panose="00000009000000000000" pitchFamily="49" charset="0"/>
                <a:cs typeface="Courier New" panose="02070309020205020404" pitchFamily="49" charset="0"/>
              </a:rPr>
              <a:t>Tarkista alueesi lajitteluohjeet verkosta: </a:t>
            </a:r>
            <a:r>
              <a:rPr lang="fi-FI" sz="800" dirty="0">
                <a:solidFill>
                  <a:schemeClr val="accent1">
                    <a:lumMod val="50000"/>
                  </a:schemeClr>
                </a:solidFill>
                <a:effectLst/>
                <a:latin typeface="Courier New" panose="02070309020205020404" pitchFamily="49" charset="0"/>
                <a:ea typeface="Roboto Mono" panose="00000009000000000000" pitchFamily="49" charset="0"/>
                <a:cs typeface="Courier New" panose="02070309020205020404" pitchFamily="49" charset="0"/>
                <a:hlinkClick r:id="rId3"/>
              </a:rPr>
              <a:t>www.biojate.info/lajittelu</a:t>
            </a:r>
            <a:r>
              <a:rPr lang="fi-FI" sz="800" dirty="0">
                <a:solidFill>
                  <a:schemeClr val="accent1">
                    <a:lumMod val="50000"/>
                  </a:schemeClr>
                </a:solidFill>
                <a:latin typeface="Courier New" panose="02070309020205020404" pitchFamily="49" charset="0"/>
                <a:ea typeface="Roboto Mono" panose="00000009000000000000" pitchFamily="49" charset="0"/>
                <a:cs typeface="Courier New" panose="02070309020205020404" pitchFamily="49" charset="0"/>
              </a:rPr>
              <a:t> #rakastajokamurua • @circwaste • @sykeinfo • biojate.info</a:t>
            </a:r>
            <a:br>
              <a:rPr lang="fi-FI" sz="800" dirty="0">
                <a:solidFill>
                  <a:schemeClr val="accent1">
                    <a:lumMod val="50000"/>
                  </a:schemeClr>
                </a:solidFill>
                <a:latin typeface="Courier New" panose="02070309020205020404" pitchFamily="49" charset="0"/>
                <a:ea typeface="Roboto Mono" panose="00000009000000000000" pitchFamily="49" charset="0"/>
                <a:cs typeface="Courier New" panose="02070309020205020404" pitchFamily="49" charset="0"/>
              </a:rPr>
            </a:br>
            <a:r>
              <a:rPr lang="fi-FI" sz="800" dirty="0">
                <a:solidFill>
                  <a:schemeClr val="accent1">
                    <a:lumMod val="50000"/>
                  </a:schemeClr>
                </a:solidFill>
                <a:latin typeface="Courier New" panose="02070309020205020404" pitchFamily="49" charset="0"/>
                <a:ea typeface="Roboto Mono" panose="00000009000000000000" pitchFamily="49" charset="0"/>
                <a:cs typeface="Courier New" panose="02070309020205020404" pitchFamily="49" charset="0"/>
              </a:rPr>
              <a:t>materiaalitkiertoon.fi • syke.fi</a:t>
            </a:r>
          </a:p>
        </p:txBody>
      </p:sp>
      <p:sp>
        <p:nvSpPr>
          <p:cNvPr id="59" name="Otsikko 5">
            <a:extLst>
              <a:ext uri="{FF2B5EF4-FFF2-40B4-BE49-F238E27FC236}">
                <a16:creationId xmlns:a16="http://schemas.microsoft.com/office/drawing/2014/main" id="{06DBA10D-89EB-432C-B06B-684EB35AA989}"/>
              </a:ext>
            </a:extLst>
          </p:cNvPr>
          <p:cNvSpPr txBox="1">
            <a:spLocks/>
          </p:cNvSpPr>
          <p:nvPr/>
        </p:nvSpPr>
        <p:spPr>
          <a:xfrm>
            <a:off x="5713009" y="931323"/>
            <a:ext cx="3600449" cy="720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 defTabSz="1069208" rtl="0" eaLnBrk="1" latinLnBrk="0" hangingPunct="1">
              <a:lnSpc>
                <a:spcPts val="3000"/>
              </a:lnSpc>
              <a:spcBef>
                <a:spcPct val="0"/>
              </a:spcBef>
              <a:buNone/>
              <a:tabLst>
                <a:tab pos="835319" algn="l"/>
              </a:tabLst>
              <a:defRPr sz="2600" b="1" kern="120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fi-FI" dirty="0"/>
              <a:t>Otsikko</a:t>
            </a:r>
          </a:p>
        </p:txBody>
      </p:sp>
    </p:spTree>
    <p:extLst>
      <p:ext uri="{BB962C8B-B14F-4D97-AF65-F5344CB8AC3E}">
        <p14:creationId xmlns:p14="http://schemas.microsoft.com/office/powerpoint/2010/main" val="174089691"/>
      </p:ext>
    </p:extLst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kstin paikkamerkki 6">
            <a:extLst>
              <a:ext uri="{FF2B5EF4-FFF2-40B4-BE49-F238E27FC236}">
                <a16:creationId xmlns:a16="http://schemas.microsoft.com/office/drawing/2014/main" id="{08C6B7E1-5104-4DD7-9BA2-78947BF52FA3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fi-FI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Kiitos kun lajittelet!</a:t>
            </a:r>
          </a:p>
        </p:txBody>
      </p:sp>
      <p:sp>
        <p:nvSpPr>
          <p:cNvPr id="6" name="Otsikko 5">
            <a:extLst>
              <a:ext uri="{FF2B5EF4-FFF2-40B4-BE49-F238E27FC236}">
                <a16:creationId xmlns:a16="http://schemas.microsoft.com/office/drawing/2014/main" id="{518B1235-C006-4D10-A3CE-FF59CEB593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z="2600" dirty="0">
                <a:latin typeface="Tahoma" panose="020B0604030504040204" pitchFamily="34" charset="0"/>
                <a:ea typeface="Tahoma" panose="020B0604030504040204" pitchFamily="34" charset="0"/>
              </a:rPr>
              <a:t>Otsikko</a:t>
            </a:r>
            <a:endParaRPr lang="fi-FI" dirty="0"/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14C4F62D-EF2D-4789-96FB-A21020E901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42B02-74FC-4320-A08D-C58DA89F77A2}" type="slidenum">
              <a:rPr lang="fi-FI" smtClean="0"/>
              <a:pPr/>
              <a:t>6</a:t>
            </a:fld>
            <a:endParaRPr lang="fi-FI"/>
          </a:p>
        </p:txBody>
      </p:sp>
      <p:sp>
        <p:nvSpPr>
          <p:cNvPr id="8" name="Tekstin paikkamerkki 7">
            <a:extLst>
              <a:ext uri="{FF2B5EF4-FFF2-40B4-BE49-F238E27FC236}">
                <a16:creationId xmlns:a16="http://schemas.microsoft.com/office/drawing/2014/main" id="{F7075077-C7CF-4F1F-A0A7-F6ADFF82007B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fi-FI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Kiitos kun lajittelet!</a:t>
            </a:r>
          </a:p>
          <a:p>
            <a:endParaRPr lang="fi-FI" dirty="0"/>
          </a:p>
        </p:txBody>
      </p:sp>
      <p:sp>
        <p:nvSpPr>
          <p:cNvPr id="9" name="Otsikko 5">
            <a:extLst>
              <a:ext uri="{FF2B5EF4-FFF2-40B4-BE49-F238E27FC236}">
                <a16:creationId xmlns:a16="http://schemas.microsoft.com/office/drawing/2014/main" id="{5B0F7D8D-F0E0-4B12-851F-5AB257BB13FF}"/>
              </a:ext>
            </a:extLst>
          </p:cNvPr>
          <p:cNvSpPr txBox="1">
            <a:spLocks/>
          </p:cNvSpPr>
          <p:nvPr/>
        </p:nvSpPr>
        <p:spPr>
          <a:xfrm>
            <a:off x="5713009" y="931323"/>
            <a:ext cx="3600449" cy="720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 defTabSz="1069208" rtl="0" eaLnBrk="1" latinLnBrk="0" hangingPunct="1">
              <a:lnSpc>
                <a:spcPts val="3000"/>
              </a:lnSpc>
              <a:spcBef>
                <a:spcPct val="0"/>
              </a:spcBef>
              <a:buNone/>
              <a:tabLst>
                <a:tab pos="835319" algn="l"/>
              </a:tabLst>
              <a:defRPr sz="2600" b="1" kern="120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fi-FI"/>
              <a:t>Otsikko</a:t>
            </a:r>
            <a:endParaRPr lang="fi-FI" dirty="0"/>
          </a:p>
        </p:txBody>
      </p:sp>
      <p:pic>
        <p:nvPicPr>
          <p:cNvPr id="10" name="Kuva 9">
            <a:extLst>
              <a:ext uri="{FF2B5EF4-FFF2-40B4-BE49-F238E27FC236}">
                <a16:creationId xmlns:a16="http://schemas.microsoft.com/office/drawing/2014/main" id="{A57606E7-FF33-490A-AF8C-61621CB121C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 flipV="1">
            <a:off x="394387" y="5328994"/>
            <a:ext cx="4607704" cy="1321112"/>
          </a:xfrm>
          <a:prstGeom prst="rect">
            <a:avLst/>
          </a:prstGeom>
        </p:spPr>
      </p:pic>
      <p:sp>
        <p:nvSpPr>
          <p:cNvPr id="11" name="Tekstiruutu 10">
            <a:extLst>
              <a:ext uri="{FF2B5EF4-FFF2-40B4-BE49-F238E27FC236}">
                <a16:creationId xmlns:a16="http://schemas.microsoft.com/office/drawing/2014/main" id="{C305418A-84AD-4180-84E5-4B99AB88FE11}"/>
              </a:ext>
            </a:extLst>
          </p:cNvPr>
          <p:cNvSpPr txBox="1"/>
          <p:nvPr/>
        </p:nvSpPr>
        <p:spPr>
          <a:xfrm>
            <a:off x="375180" y="5677594"/>
            <a:ext cx="4607704" cy="897774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algn="ctr">
              <a:lnSpc>
                <a:spcPts val="1500"/>
              </a:lnSpc>
            </a:pPr>
            <a:r>
              <a:rPr lang="fi-FI" sz="1400" b="1" dirty="0">
                <a:latin typeface="Courier New" panose="02070309020205020404" pitchFamily="49" charset="0"/>
                <a:ea typeface="Roboto Mono" panose="00000009000000000000" pitchFamily="49" charset="0"/>
                <a:cs typeface="Courier New" panose="02070309020205020404" pitchFamily="49" charset="0"/>
              </a:rPr>
              <a:t>Lisätietoa</a:t>
            </a:r>
          </a:p>
        </p:txBody>
      </p:sp>
      <p:sp>
        <p:nvSpPr>
          <p:cNvPr id="12" name="Tekstiruutu 11">
            <a:extLst>
              <a:ext uri="{FF2B5EF4-FFF2-40B4-BE49-F238E27FC236}">
                <a16:creationId xmlns:a16="http://schemas.microsoft.com/office/drawing/2014/main" id="{0CCB760B-8EAD-4FF1-90BD-51AC1D6B3CA9}"/>
              </a:ext>
            </a:extLst>
          </p:cNvPr>
          <p:cNvSpPr txBox="1"/>
          <p:nvPr/>
        </p:nvSpPr>
        <p:spPr>
          <a:xfrm>
            <a:off x="380781" y="1987926"/>
            <a:ext cx="4602912" cy="3769062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marL="180000" indent="-180000">
              <a:lnSpc>
                <a:spcPts val="1500"/>
              </a:lnSpc>
              <a:spcBef>
                <a:spcPts val="600"/>
              </a:spcBef>
              <a:buClr>
                <a:schemeClr val="tx2"/>
              </a:buClr>
              <a:buSzPct val="120000"/>
              <a:buFont typeface="Arial" panose="020B0604020202020204" pitchFamily="34" charset="0"/>
              <a:buChar char="•"/>
            </a:pPr>
            <a:r>
              <a:rPr lang="fi-FI" sz="1400" dirty="0">
                <a:latin typeface="Courier New" panose="02070309020205020404" pitchFamily="49" charset="0"/>
                <a:ea typeface="Roboto Mono" panose="00000009000000000000" pitchFamily="49" charset="0"/>
                <a:cs typeface="Courier New" panose="02070309020205020404" pitchFamily="49" charset="0"/>
              </a:rPr>
              <a:t>Leipäteksti</a:t>
            </a:r>
          </a:p>
        </p:txBody>
      </p:sp>
      <p:grpSp>
        <p:nvGrpSpPr>
          <p:cNvPr id="13" name="Ryhmä 12">
            <a:extLst>
              <a:ext uri="{FF2B5EF4-FFF2-40B4-BE49-F238E27FC236}">
                <a16:creationId xmlns:a16="http://schemas.microsoft.com/office/drawing/2014/main" id="{B45422FE-A762-4A05-B936-62BDDE4E74DD}"/>
              </a:ext>
            </a:extLst>
          </p:cNvPr>
          <p:cNvGrpSpPr/>
          <p:nvPr/>
        </p:nvGrpSpPr>
        <p:grpSpPr>
          <a:xfrm>
            <a:off x="3431569" y="2352501"/>
            <a:ext cx="1701428" cy="1581968"/>
            <a:chOff x="6193132" y="4644968"/>
            <a:chExt cx="1701428" cy="1581968"/>
          </a:xfrm>
        </p:grpSpPr>
        <p:pic>
          <p:nvPicPr>
            <p:cNvPr id="14" name="Kuva 13">
              <a:extLst>
                <a:ext uri="{FF2B5EF4-FFF2-40B4-BE49-F238E27FC236}">
                  <a16:creationId xmlns:a16="http://schemas.microsoft.com/office/drawing/2014/main" id="{905AEC9D-B341-4641-8D5F-03254BF0F478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6193133" y="4644968"/>
              <a:ext cx="1701427" cy="1581968"/>
            </a:xfrm>
            <a:prstGeom prst="rect">
              <a:avLst/>
            </a:prstGeom>
          </p:spPr>
        </p:pic>
        <p:sp>
          <p:nvSpPr>
            <p:cNvPr id="15" name="Tekstiruutu 14">
              <a:extLst>
                <a:ext uri="{FF2B5EF4-FFF2-40B4-BE49-F238E27FC236}">
                  <a16:creationId xmlns:a16="http://schemas.microsoft.com/office/drawing/2014/main" id="{408AD203-258D-4039-A551-1E271043EE39}"/>
                </a:ext>
              </a:extLst>
            </p:cNvPr>
            <p:cNvSpPr txBox="1"/>
            <p:nvPr/>
          </p:nvSpPr>
          <p:spPr>
            <a:xfrm>
              <a:off x="6193132" y="4799115"/>
              <a:ext cx="1701428" cy="1260553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0">
              <a:noAutofit/>
            </a:bodyPr>
            <a:lstStyle/>
            <a:p>
              <a:pPr algn="ctr">
                <a:lnSpc>
                  <a:spcPts val="1300"/>
                </a:lnSpc>
              </a:pPr>
              <a:r>
                <a:rPr lang="fi-FI" sz="1200" dirty="0">
                  <a:solidFill>
                    <a:schemeClr val="tx2"/>
                  </a:solidFill>
                  <a:latin typeface="Courier New" panose="02070309020205020404" pitchFamily="49" charset="0"/>
                  <a:ea typeface="Roboto Mono" panose="00000009000000000000" pitchFamily="49" charset="0"/>
                  <a:cs typeface="Courier New" panose="02070309020205020404" pitchFamily="49" charset="0"/>
                </a:rPr>
                <a:t>Tähän voit </a:t>
              </a:r>
            </a:p>
            <a:p>
              <a:pPr algn="ctr">
                <a:lnSpc>
                  <a:spcPts val="1300"/>
                </a:lnSpc>
              </a:pPr>
              <a:r>
                <a:rPr lang="fi-FI" sz="1200" dirty="0">
                  <a:solidFill>
                    <a:schemeClr val="tx2"/>
                  </a:solidFill>
                  <a:latin typeface="Courier New" panose="02070309020205020404" pitchFamily="49" charset="0"/>
                  <a:ea typeface="Roboto Mono" panose="00000009000000000000" pitchFamily="49" charset="0"/>
                  <a:cs typeface="Courier New" panose="02070309020205020404" pitchFamily="49" charset="0"/>
                </a:rPr>
                <a:t>lisätä </a:t>
              </a:r>
            </a:p>
            <a:p>
              <a:pPr algn="ctr">
                <a:lnSpc>
                  <a:spcPts val="1300"/>
                </a:lnSpc>
              </a:pPr>
              <a:r>
                <a:rPr lang="fi-FI" sz="1200" dirty="0">
                  <a:solidFill>
                    <a:schemeClr val="tx2"/>
                  </a:solidFill>
                  <a:latin typeface="Courier New" panose="02070309020205020404" pitchFamily="49" charset="0"/>
                  <a:ea typeface="Roboto Mono" panose="00000009000000000000" pitchFamily="49" charset="0"/>
                  <a:cs typeface="Courier New" panose="02070309020205020404" pitchFamily="49" charset="0"/>
                </a:rPr>
                <a:t>huomiotekstiä</a:t>
              </a:r>
            </a:p>
          </p:txBody>
        </p:sp>
      </p:grpSp>
      <p:sp>
        <p:nvSpPr>
          <p:cNvPr id="16" name="Tekstiruutu 15">
            <a:extLst>
              <a:ext uri="{FF2B5EF4-FFF2-40B4-BE49-F238E27FC236}">
                <a16:creationId xmlns:a16="http://schemas.microsoft.com/office/drawing/2014/main" id="{0AC76D67-612B-4D2E-8B40-6820BC84DE2B}"/>
              </a:ext>
            </a:extLst>
          </p:cNvPr>
          <p:cNvSpPr txBox="1"/>
          <p:nvPr/>
        </p:nvSpPr>
        <p:spPr>
          <a:xfrm>
            <a:off x="182880" y="6848852"/>
            <a:ext cx="4974531" cy="496192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ctr"/>
            <a:r>
              <a:rPr lang="fi-FI" sz="800" dirty="0">
                <a:effectLst/>
                <a:latin typeface="Courier New" panose="02070309020205020404" pitchFamily="49" charset="0"/>
                <a:ea typeface="Roboto Mono" panose="00000009000000000000" pitchFamily="49" charset="0"/>
                <a:cs typeface="Courier New" panose="02070309020205020404" pitchFamily="49" charset="0"/>
              </a:rPr>
              <a:t>Tarkista alueesi lajitteluohjeet verkosta: </a:t>
            </a:r>
            <a:r>
              <a:rPr lang="fi-FI" sz="800" dirty="0">
                <a:solidFill>
                  <a:schemeClr val="accent1">
                    <a:lumMod val="50000"/>
                  </a:schemeClr>
                </a:solidFill>
                <a:effectLst/>
                <a:latin typeface="Courier New" panose="02070309020205020404" pitchFamily="49" charset="0"/>
                <a:ea typeface="Roboto Mono" panose="00000009000000000000" pitchFamily="49" charset="0"/>
                <a:cs typeface="Courier New" panose="02070309020205020404" pitchFamily="49" charset="0"/>
                <a:hlinkClick r:id="rId4"/>
              </a:rPr>
              <a:t>www.biojate.info/lajittelu</a:t>
            </a:r>
            <a:r>
              <a:rPr lang="fi-FI" sz="800" dirty="0">
                <a:solidFill>
                  <a:schemeClr val="accent1">
                    <a:lumMod val="50000"/>
                  </a:schemeClr>
                </a:solidFill>
                <a:latin typeface="Courier New" panose="02070309020205020404" pitchFamily="49" charset="0"/>
                <a:ea typeface="Roboto Mono" panose="00000009000000000000" pitchFamily="49" charset="0"/>
                <a:cs typeface="Courier New" panose="02070309020205020404" pitchFamily="49" charset="0"/>
              </a:rPr>
              <a:t> #rakastajokamurua • @circwaste • @sykeinfo • biojate.info</a:t>
            </a:r>
            <a:br>
              <a:rPr lang="fi-FI" sz="800" dirty="0">
                <a:solidFill>
                  <a:schemeClr val="accent1">
                    <a:lumMod val="50000"/>
                  </a:schemeClr>
                </a:solidFill>
                <a:latin typeface="Courier New" panose="02070309020205020404" pitchFamily="49" charset="0"/>
                <a:ea typeface="Roboto Mono" panose="00000009000000000000" pitchFamily="49" charset="0"/>
                <a:cs typeface="Courier New" panose="02070309020205020404" pitchFamily="49" charset="0"/>
              </a:rPr>
            </a:br>
            <a:r>
              <a:rPr lang="fi-FI" sz="800" dirty="0">
                <a:solidFill>
                  <a:schemeClr val="accent1">
                    <a:lumMod val="50000"/>
                  </a:schemeClr>
                </a:solidFill>
                <a:latin typeface="Courier New" panose="02070309020205020404" pitchFamily="49" charset="0"/>
                <a:ea typeface="Roboto Mono" panose="00000009000000000000" pitchFamily="49" charset="0"/>
                <a:cs typeface="Courier New" panose="02070309020205020404" pitchFamily="49" charset="0"/>
              </a:rPr>
              <a:t>materiaalitkiertoon.fi • syke.fi</a:t>
            </a:r>
          </a:p>
        </p:txBody>
      </p:sp>
      <p:pic>
        <p:nvPicPr>
          <p:cNvPr id="17" name="Kuva 16">
            <a:extLst>
              <a:ext uri="{FF2B5EF4-FFF2-40B4-BE49-F238E27FC236}">
                <a16:creationId xmlns:a16="http://schemas.microsoft.com/office/drawing/2014/main" id="{0DDC4939-22B0-4C07-AFEF-3E61838A9821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V="1">
            <a:off x="5694509" y="5616829"/>
            <a:ext cx="4611840" cy="1033974"/>
          </a:xfrm>
          <a:prstGeom prst="rect">
            <a:avLst/>
          </a:prstGeom>
        </p:spPr>
      </p:pic>
      <p:sp>
        <p:nvSpPr>
          <p:cNvPr id="18" name="Tekstiruutu 17">
            <a:extLst>
              <a:ext uri="{FF2B5EF4-FFF2-40B4-BE49-F238E27FC236}">
                <a16:creationId xmlns:a16="http://schemas.microsoft.com/office/drawing/2014/main" id="{6BC22762-D889-45A0-944C-3A41E86E7D05}"/>
              </a:ext>
            </a:extLst>
          </p:cNvPr>
          <p:cNvSpPr txBox="1"/>
          <p:nvPr/>
        </p:nvSpPr>
        <p:spPr>
          <a:xfrm>
            <a:off x="5701764" y="6012468"/>
            <a:ext cx="4607704" cy="562899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algn="ctr">
              <a:lnSpc>
                <a:spcPts val="1500"/>
              </a:lnSpc>
            </a:pPr>
            <a:r>
              <a:rPr lang="fi-FI" sz="1400" b="1" dirty="0">
                <a:latin typeface="Courier New" panose="02070309020205020404" pitchFamily="49" charset="0"/>
                <a:ea typeface="Roboto Mono" panose="00000009000000000000" pitchFamily="49" charset="0"/>
                <a:cs typeface="Courier New" panose="02070309020205020404" pitchFamily="49" charset="0"/>
              </a:rPr>
              <a:t>Lisätietoa</a:t>
            </a:r>
          </a:p>
        </p:txBody>
      </p:sp>
      <p:sp>
        <p:nvSpPr>
          <p:cNvPr id="19" name="Tekstiruutu 18">
            <a:extLst>
              <a:ext uri="{FF2B5EF4-FFF2-40B4-BE49-F238E27FC236}">
                <a16:creationId xmlns:a16="http://schemas.microsoft.com/office/drawing/2014/main" id="{DAF03D97-1396-4EA5-B081-311C6AED4258}"/>
              </a:ext>
            </a:extLst>
          </p:cNvPr>
          <p:cNvSpPr txBox="1"/>
          <p:nvPr/>
        </p:nvSpPr>
        <p:spPr>
          <a:xfrm>
            <a:off x="5707365" y="1987926"/>
            <a:ext cx="4602912" cy="3769062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marL="180000" indent="-180000">
              <a:lnSpc>
                <a:spcPts val="1500"/>
              </a:lnSpc>
              <a:spcBef>
                <a:spcPts val="600"/>
              </a:spcBef>
              <a:buClr>
                <a:schemeClr val="tx2"/>
              </a:buClr>
              <a:buSzPct val="120000"/>
              <a:buFont typeface="Arial" panose="020B0604020202020204" pitchFamily="34" charset="0"/>
              <a:buChar char="•"/>
            </a:pPr>
            <a:r>
              <a:rPr lang="fi-FI" sz="1400" dirty="0">
                <a:latin typeface="Courier New" panose="02070309020205020404" pitchFamily="49" charset="0"/>
                <a:ea typeface="Roboto Mono" panose="00000009000000000000" pitchFamily="49" charset="0"/>
                <a:cs typeface="Courier New" panose="02070309020205020404" pitchFamily="49" charset="0"/>
              </a:rPr>
              <a:t>Leipäteksti</a:t>
            </a:r>
          </a:p>
        </p:txBody>
      </p:sp>
      <p:grpSp>
        <p:nvGrpSpPr>
          <p:cNvPr id="20" name="Ryhmä 19">
            <a:extLst>
              <a:ext uri="{FF2B5EF4-FFF2-40B4-BE49-F238E27FC236}">
                <a16:creationId xmlns:a16="http://schemas.microsoft.com/office/drawing/2014/main" id="{7900F262-25A0-44C0-A158-E53E0EAA2BAA}"/>
              </a:ext>
            </a:extLst>
          </p:cNvPr>
          <p:cNvGrpSpPr/>
          <p:nvPr/>
        </p:nvGrpSpPr>
        <p:grpSpPr>
          <a:xfrm>
            <a:off x="8758154" y="2352501"/>
            <a:ext cx="1701428" cy="1581968"/>
            <a:chOff x="6193133" y="4644968"/>
            <a:chExt cx="1701428" cy="1581968"/>
          </a:xfrm>
        </p:grpSpPr>
        <p:pic>
          <p:nvPicPr>
            <p:cNvPr id="21" name="Kuva 20">
              <a:extLst>
                <a:ext uri="{FF2B5EF4-FFF2-40B4-BE49-F238E27FC236}">
                  <a16:creationId xmlns:a16="http://schemas.microsoft.com/office/drawing/2014/main" id="{B4FAD550-D61E-4A31-95F6-997A4B1B4C3A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6193133" y="4644968"/>
              <a:ext cx="1701427" cy="1581968"/>
            </a:xfrm>
            <a:prstGeom prst="rect">
              <a:avLst/>
            </a:prstGeom>
          </p:spPr>
        </p:pic>
        <p:sp>
          <p:nvSpPr>
            <p:cNvPr id="22" name="Tekstiruutu 21">
              <a:extLst>
                <a:ext uri="{FF2B5EF4-FFF2-40B4-BE49-F238E27FC236}">
                  <a16:creationId xmlns:a16="http://schemas.microsoft.com/office/drawing/2014/main" id="{52C0736E-8305-42C2-B9F7-4989112AF089}"/>
                </a:ext>
              </a:extLst>
            </p:cNvPr>
            <p:cNvSpPr txBox="1"/>
            <p:nvPr/>
          </p:nvSpPr>
          <p:spPr>
            <a:xfrm>
              <a:off x="6193133" y="4799115"/>
              <a:ext cx="1701428" cy="1260553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0">
              <a:noAutofit/>
            </a:bodyPr>
            <a:lstStyle/>
            <a:p>
              <a:pPr algn="ctr">
                <a:lnSpc>
                  <a:spcPts val="1300"/>
                </a:lnSpc>
              </a:pPr>
              <a:r>
                <a:rPr lang="fi-FI" sz="1200" dirty="0">
                  <a:solidFill>
                    <a:schemeClr val="tx2"/>
                  </a:solidFill>
                  <a:latin typeface="Courier New" panose="02070309020205020404" pitchFamily="49" charset="0"/>
                  <a:ea typeface="Roboto Mono" panose="00000009000000000000" pitchFamily="49" charset="0"/>
                  <a:cs typeface="Courier New" panose="02070309020205020404" pitchFamily="49" charset="0"/>
                </a:rPr>
                <a:t>Tähän voit </a:t>
              </a:r>
            </a:p>
            <a:p>
              <a:pPr algn="ctr">
                <a:lnSpc>
                  <a:spcPts val="1300"/>
                </a:lnSpc>
              </a:pPr>
              <a:r>
                <a:rPr lang="fi-FI" sz="1200" dirty="0">
                  <a:solidFill>
                    <a:schemeClr val="tx2"/>
                  </a:solidFill>
                  <a:latin typeface="Courier New" panose="02070309020205020404" pitchFamily="49" charset="0"/>
                  <a:ea typeface="Roboto Mono" panose="00000009000000000000" pitchFamily="49" charset="0"/>
                  <a:cs typeface="Courier New" panose="02070309020205020404" pitchFamily="49" charset="0"/>
                </a:rPr>
                <a:t>lisätä </a:t>
              </a:r>
            </a:p>
            <a:p>
              <a:pPr algn="ctr">
                <a:lnSpc>
                  <a:spcPts val="1300"/>
                </a:lnSpc>
              </a:pPr>
              <a:r>
                <a:rPr lang="fi-FI" sz="1200" dirty="0">
                  <a:solidFill>
                    <a:schemeClr val="tx2"/>
                  </a:solidFill>
                  <a:latin typeface="Courier New" panose="02070309020205020404" pitchFamily="49" charset="0"/>
                  <a:ea typeface="Roboto Mono" panose="00000009000000000000" pitchFamily="49" charset="0"/>
                  <a:cs typeface="Courier New" panose="02070309020205020404" pitchFamily="49" charset="0"/>
                </a:rPr>
                <a:t>huomiotekstiä</a:t>
              </a:r>
            </a:p>
          </p:txBody>
        </p:sp>
      </p:grpSp>
      <p:sp>
        <p:nvSpPr>
          <p:cNvPr id="23" name="Tekstiruutu 22">
            <a:extLst>
              <a:ext uri="{FF2B5EF4-FFF2-40B4-BE49-F238E27FC236}">
                <a16:creationId xmlns:a16="http://schemas.microsoft.com/office/drawing/2014/main" id="{007DAC38-6B72-4B78-B3B7-99692D957C73}"/>
              </a:ext>
            </a:extLst>
          </p:cNvPr>
          <p:cNvSpPr txBox="1"/>
          <p:nvPr/>
        </p:nvSpPr>
        <p:spPr>
          <a:xfrm>
            <a:off x="5509464" y="6848852"/>
            <a:ext cx="4974531" cy="496192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ctr"/>
            <a:r>
              <a:rPr lang="fi-FI" sz="800" dirty="0">
                <a:effectLst/>
                <a:latin typeface="Courier New" panose="02070309020205020404" pitchFamily="49" charset="0"/>
                <a:ea typeface="Roboto Mono" panose="00000009000000000000" pitchFamily="49" charset="0"/>
                <a:cs typeface="Courier New" panose="02070309020205020404" pitchFamily="49" charset="0"/>
              </a:rPr>
              <a:t>Tarkista alueesi lajitteluohjeet verkosta: </a:t>
            </a:r>
            <a:r>
              <a:rPr lang="fi-FI" sz="800" dirty="0">
                <a:solidFill>
                  <a:schemeClr val="accent1">
                    <a:lumMod val="50000"/>
                  </a:schemeClr>
                </a:solidFill>
                <a:effectLst/>
                <a:latin typeface="Courier New" panose="02070309020205020404" pitchFamily="49" charset="0"/>
                <a:ea typeface="Roboto Mono" panose="00000009000000000000" pitchFamily="49" charset="0"/>
                <a:cs typeface="Courier New" panose="02070309020205020404" pitchFamily="49" charset="0"/>
                <a:hlinkClick r:id="rId4"/>
              </a:rPr>
              <a:t>www.biojate.info/lajittelu</a:t>
            </a:r>
            <a:r>
              <a:rPr lang="fi-FI" sz="800" dirty="0">
                <a:solidFill>
                  <a:schemeClr val="accent1">
                    <a:lumMod val="50000"/>
                  </a:schemeClr>
                </a:solidFill>
                <a:latin typeface="Courier New" panose="02070309020205020404" pitchFamily="49" charset="0"/>
                <a:ea typeface="Roboto Mono" panose="00000009000000000000" pitchFamily="49" charset="0"/>
                <a:cs typeface="Courier New" panose="02070309020205020404" pitchFamily="49" charset="0"/>
              </a:rPr>
              <a:t> #rakastajokamurua • @circwaste • @sykeinfo • biojate.info</a:t>
            </a:r>
            <a:br>
              <a:rPr lang="fi-FI" sz="800" dirty="0">
                <a:solidFill>
                  <a:schemeClr val="accent1">
                    <a:lumMod val="50000"/>
                  </a:schemeClr>
                </a:solidFill>
                <a:latin typeface="Courier New" panose="02070309020205020404" pitchFamily="49" charset="0"/>
                <a:ea typeface="Roboto Mono" panose="00000009000000000000" pitchFamily="49" charset="0"/>
                <a:cs typeface="Courier New" panose="02070309020205020404" pitchFamily="49" charset="0"/>
              </a:rPr>
            </a:br>
            <a:r>
              <a:rPr lang="fi-FI" sz="800" dirty="0">
                <a:solidFill>
                  <a:schemeClr val="accent1">
                    <a:lumMod val="50000"/>
                  </a:schemeClr>
                </a:solidFill>
                <a:latin typeface="Courier New" panose="02070309020205020404" pitchFamily="49" charset="0"/>
                <a:ea typeface="Roboto Mono" panose="00000009000000000000" pitchFamily="49" charset="0"/>
                <a:cs typeface="Courier New" panose="02070309020205020404" pitchFamily="49" charset="0"/>
              </a:rPr>
              <a:t>materiaalitkiertoon.fi • syke.fi</a:t>
            </a:r>
          </a:p>
        </p:txBody>
      </p:sp>
      <p:grpSp>
        <p:nvGrpSpPr>
          <p:cNvPr id="24" name="Ryhmä 23">
            <a:extLst>
              <a:ext uri="{FF2B5EF4-FFF2-40B4-BE49-F238E27FC236}">
                <a16:creationId xmlns:a16="http://schemas.microsoft.com/office/drawing/2014/main" id="{99AB2E76-F91F-47F9-B260-DE999E25D5DB}"/>
              </a:ext>
            </a:extLst>
          </p:cNvPr>
          <p:cNvGrpSpPr/>
          <p:nvPr/>
        </p:nvGrpSpPr>
        <p:grpSpPr>
          <a:xfrm>
            <a:off x="9045264" y="4635515"/>
            <a:ext cx="1277869" cy="1179134"/>
            <a:chOff x="8606263" y="685128"/>
            <a:chExt cx="1277869" cy="1179134"/>
          </a:xfrm>
        </p:grpSpPr>
        <p:pic>
          <p:nvPicPr>
            <p:cNvPr id="25" name="Kuva 24">
              <a:extLst>
                <a:ext uri="{FF2B5EF4-FFF2-40B4-BE49-F238E27FC236}">
                  <a16:creationId xmlns:a16="http://schemas.microsoft.com/office/drawing/2014/main" id="{DAE1A10C-7B4B-420E-9506-9A8277132507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8606263" y="685128"/>
              <a:ext cx="1277869" cy="1179134"/>
            </a:xfrm>
            <a:prstGeom prst="rect">
              <a:avLst/>
            </a:prstGeom>
          </p:spPr>
        </p:pic>
        <p:sp>
          <p:nvSpPr>
            <p:cNvPr id="26" name="Tekstiruutu 25">
              <a:extLst>
                <a:ext uri="{FF2B5EF4-FFF2-40B4-BE49-F238E27FC236}">
                  <a16:creationId xmlns:a16="http://schemas.microsoft.com/office/drawing/2014/main" id="{1475AE62-407D-41E8-AE71-7E0DF0750A45}"/>
                </a:ext>
              </a:extLst>
            </p:cNvPr>
            <p:cNvSpPr txBox="1"/>
            <p:nvPr/>
          </p:nvSpPr>
          <p:spPr>
            <a:xfrm>
              <a:off x="8638568" y="986521"/>
              <a:ext cx="1213260" cy="669242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noAutofit/>
            </a:bodyPr>
            <a:lstStyle/>
            <a:p>
              <a:pPr algn="ctr">
                <a:lnSpc>
                  <a:spcPts val="1400"/>
                </a:lnSpc>
              </a:pPr>
              <a:r>
                <a:rPr lang="fi-FI" sz="1400" b="1" dirty="0">
                  <a:solidFill>
                    <a:schemeClr val="tx2"/>
                  </a:solidFill>
                  <a:latin typeface="Courier New" panose="02070309020205020404" pitchFamily="49" charset="0"/>
                  <a:ea typeface="Roboto Mono" panose="00000009000000000000" pitchFamily="49" charset="0"/>
                  <a:cs typeface="Courier New" panose="02070309020205020404" pitchFamily="49" charset="0"/>
                </a:rPr>
                <a:t>RUOKA ON </a:t>
              </a:r>
            </a:p>
            <a:p>
              <a:pPr algn="ctr">
                <a:lnSpc>
                  <a:spcPts val="1400"/>
                </a:lnSpc>
              </a:pPr>
              <a:r>
                <a:rPr lang="fi-FI" sz="1400" b="1" dirty="0">
                  <a:solidFill>
                    <a:schemeClr val="tx2"/>
                  </a:solidFill>
                  <a:latin typeface="Courier New" panose="02070309020205020404" pitchFamily="49" charset="0"/>
                  <a:ea typeface="Roboto Mono" panose="00000009000000000000" pitchFamily="49" charset="0"/>
                  <a:cs typeface="Courier New" panose="02070309020205020404" pitchFamily="49" charset="0"/>
                </a:rPr>
                <a:t>PARASTA </a:t>
              </a:r>
            </a:p>
            <a:p>
              <a:pPr algn="ctr">
                <a:lnSpc>
                  <a:spcPts val="1400"/>
                </a:lnSpc>
              </a:pPr>
              <a:r>
                <a:rPr lang="fi-FI" sz="1400" b="1" dirty="0">
                  <a:solidFill>
                    <a:schemeClr val="tx2"/>
                  </a:solidFill>
                  <a:latin typeface="Courier New" panose="02070309020205020404" pitchFamily="49" charset="0"/>
                  <a:ea typeface="Roboto Mono" panose="00000009000000000000" pitchFamily="49" charset="0"/>
                  <a:cs typeface="Courier New" panose="02070309020205020404" pitchFamily="49" charset="0"/>
                </a:rPr>
                <a:t>SYÖTYNÄ!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503708534"/>
      </p:ext>
    </p:extLst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Kuva 23">
            <a:extLst>
              <a:ext uri="{FF2B5EF4-FFF2-40B4-BE49-F238E27FC236}">
                <a16:creationId xmlns:a16="http://schemas.microsoft.com/office/drawing/2014/main" id="{3F886BD1-15C0-4F14-87E4-BD09F1E2695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 flipV="1">
            <a:off x="394387" y="5328994"/>
            <a:ext cx="4607704" cy="1321112"/>
          </a:xfrm>
          <a:prstGeom prst="rect">
            <a:avLst/>
          </a:prstGeom>
        </p:spPr>
      </p:pic>
      <p:sp>
        <p:nvSpPr>
          <p:cNvPr id="7" name="Tekstin paikkamerkki 6">
            <a:extLst>
              <a:ext uri="{FF2B5EF4-FFF2-40B4-BE49-F238E27FC236}">
                <a16:creationId xmlns:a16="http://schemas.microsoft.com/office/drawing/2014/main" id="{ABEBF1AB-40DE-46C2-A514-233AC14D1857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fi-FI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Kiitos kun lajittelet!</a:t>
            </a:r>
          </a:p>
        </p:txBody>
      </p:sp>
      <p:sp>
        <p:nvSpPr>
          <p:cNvPr id="6" name="Otsikko 5">
            <a:extLst>
              <a:ext uri="{FF2B5EF4-FFF2-40B4-BE49-F238E27FC236}">
                <a16:creationId xmlns:a16="http://schemas.microsoft.com/office/drawing/2014/main" id="{571FD735-CD58-4A7C-80C7-6F385CBAA2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z="2600" dirty="0">
                <a:latin typeface="Tahoma" panose="020B0604030504040204" pitchFamily="34" charset="0"/>
                <a:ea typeface="Tahoma" panose="020B0604030504040204" pitchFamily="34" charset="0"/>
              </a:rPr>
              <a:t>Otsikko</a:t>
            </a:r>
            <a:endParaRPr lang="fi-FI" dirty="0"/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FEA61B29-23FA-4289-9198-26FD61117F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42B02-74FC-4320-A08D-C58DA89F77A2}" type="slidenum">
              <a:rPr lang="fi-FI" smtClean="0"/>
              <a:pPr/>
              <a:t>7</a:t>
            </a:fld>
            <a:endParaRPr lang="fi-FI"/>
          </a:p>
        </p:txBody>
      </p:sp>
      <p:sp>
        <p:nvSpPr>
          <p:cNvPr id="8" name="Tekstin paikkamerkki 7">
            <a:extLst>
              <a:ext uri="{FF2B5EF4-FFF2-40B4-BE49-F238E27FC236}">
                <a16:creationId xmlns:a16="http://schemas.microsoft.com/office/drawing/2014/main" id="{3401DDDE-D4E5-4402-9328-46B5A1FB7EDB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fi-FI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Kiitos kun lajittelet!</a:t>
            </a:r>
          </a:p>
          <a:p>
            <a:endParaRPr lang="fi-FI" dirty="0"/>
          </a:p>
        </p:txBody>
      </p:sp>
      <p:sp>
        <p:nvSpPr>
          <p:cNvPr id="10" name="Tekstiruutu 9">
            <a:extLst>
              <a:ext uri="{FF2B5EF4-FFF2-40B4-BE49-F238E27FC236}">
                <a16:creationId xmlns:a16="http://schemas.microsoft.com/office/drawing/2014/main" id="{CEB46501-F923-48C3-BCC7-4373ACB3C413}"/>
              </a:ext>
            </a:extLst>
          </p:cNvPr>
          <p:cNvSpPr txBox="1"/>
          <p:nvPr/>
        </p:nvSpPr>
        <p:spPr>
          <a:xfrm>
            <a:off x="375180" y="5677594"/>
            <a:ext cx="4607704" cy="897774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algn="ctr">
              <a:lnSpc>
                <a:spcPts val="1500"/>
              </a:lnSpc>
            </a:pPr>
            <a:r>
              <a:rPr lang="fi-FI" sz="1400" b="1" dirty="0">
                <a:latin typeface="Courier New" panose="02070309020205020404" pitchFamily="49" charset="0"/>
                <a:ea typeface="Roboto Mono" panose="00000009000000000000" pitchFamily="49" charset="0"/>
                <a:cs typeface="Courier New" panose="02070309020205020404" pitchFamily="49" charset="0"/>
              </a:rPr>
              <a:t>Lisätietoa</a:t>
            </a:r>
          </a:p>
        </p:txBody>
      </p:sp>
      <p:sp>
        <p:nvSpPr>
          <p:cNvPr id="11" name="Tekstiruutu 10">
            <a:extLst>
              <a:ext uri="{FF2B5EF4-FFF2-40B4-BE49-F238E27FC236}">
                <a16:creationId xmlns:a16="http://schemas.microsoft.com/office/drawing/2014/main" id="{8B7B265D-3561-41D4-A10C-621C8A7448A5}"/>
              </a:ext>
            </a:extLst>
          </p:cNvPr>
          <p:cNvSpPr txBox="1"/>
          <p:nvPr/>
        </p:nvSpPr>
        <p:spPr>
          <a:xfrm>
            <a:off x="380781" y="1987926"/>
            <a:ext cx="4602912" cy="3769062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marL="180000" indent="-180000">
              <a:lnSpc>
                <a:spcPts val="1500"/>
              </a:lnSpc>
              <a:spcBef>
                <a:spcPts val="600"/>
              </a:spcBef>
              <a:buClr>
                <a:schemeClr val="tx2"/>
              </a:buClr>
              <a:buSzPct val="120000"/>
              <a:buFont typeface="Arial" panose="020B0604020202020204" pitchFamily="34" charset="0"/>
              <a:buChar char="•"/>
            </a:pPr>
            <a:r>
              <a:rPr lang="fi-FI" sz="1400" dirty="0">
                <a:latin typeface="Courier New" panose="02070309020205020404" pitchFamily="49" charset="0"/>
                <a:ea typeface="Roboto Mono" panose="00000009000000000000" pitchFamily="49" charset="0"/>
                <a:cs typeface="Courier New" panose="02070309020205020404" pitchFamily="49" charset="0"/>
              </a:rPr>
              <a:t>Leipäteksti</a:t>
            </a:r>
          </a:p>
        </p:txBody>
      </p:sp>
      <p:grpSp>
        <p:nvGrpSpPr>
          <p:cNvPr id="12" name="Ryhmä 11">
            <a:extLst>
              <a:ext uri="{FF2B5EF4-FFF2-40B4-BE49-F238E27FC236}">
                <a16:creationId xmlns:a16="http://schemas.microsoft.com/office/drawing/2014/main" id="{309E3F19-A9F9-4E04-A68E-53EF4507EBD4}"/>
              </a:ext>
            </a:extLst>
          </p:cNvPr>
          <p:cNvGrpSpPr/>
          <p:nvPr/>
        </p:nvGrpSpPr>
        <p:grpSpPr>
          <a:xfrm>
            <a:off x="3431570" y="2352501"/>
            <a:ext cx="1701428" cy="1581968"/>
            <a:chOff x="6193133" y="4644968"/>
            <a:chExt cx="1701428" cy="1581968"/>
          </a:xfrm>
        </p:grpSpPr>
        <p:pic>
          <p:nvPicPr>
            <p:cNvPr id="13" name="Kuva 12">
              <a:extLst>
                <a:ext uri="{FF2B5EF4-FFF2-40B4-BE49-F238E27FC236}">
                  <a16:creationId xmlns:a16="http://schemas.microsoft.com/office/drawing/2014/main" id="{AB1DCD9A-E702-4AA7-B148-D3CB6ABA5A5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6193133" y="4644968"/>
              <a:ext cx="1701427" cy="1581968"/>
            </a:xfrm>
            <a:prstGeom prst="rect">
              <a:avLst/>
            </a:prstGeom>
          </p:spPr>
        </p:pic>
        <p:sp>
          <p:nvSpPr>
            <p:cNvPr id="14" name="Tekstiruutu 13">
              <a:extLst>
                <a:ext uri="{FF2B5EF4-FFF2-40B4-BE49-F238E27FC236}">
                  <a16:creationId xmlns:a16="http://schemas.microsoft.com/office/drawing/2014/main" id="{AC1A3682-3FF4-4A0F-9AF8-32E4F16A4057}"/>
                </a:ext>
              </a:extLst>
            </p:cNvPr>
            <p:cNvSpPr txBox="1"/>
            <p:nvPr/>
          </p:nvSpPr>
          <p:spPr>
            <a:xfrm>
              <a:off x="6193133" y="4799115"/>
              <a:ext cx="1701428" cy="1260553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0">
              <a:noAutofit/>
            </a:bodyPr>
            <a:lstStyle/>
            <a:p>
              <a:pPr algn="ctr">
                <a:lnSpc>
                  <a:spcPts val="1300"/>
                </a:lnSpc>
              </a:pPr>
              <a:r>
                <a:rPr lang="fi-FI" sz="1200" dirty="0">
                  <a:solidFill>
                    <a:schemeClr val="tx2"/>
                  </a:solidFill>
                  <a:latin typeface="Courier New" panose="02070309020205020404" pitchFamily="49" charset="0"/>
                  <a:ea typeface="Roboto Mono" panose="00000009000000000000" pitchFamily="49" charset="0"/>
                  <a:cs typeface="Courier New" panose="02070309020205020404" pitchFamily="49" charset="0"/>
                </a:rPr>
                <a:t>Tähän voit </a:t>
              </a:r>
            </a:p>
            <a:p>
              <a:pPr algn="ctr">
                <a:lnSpc>
                  <a:spcPts val="1300"/>
                </a:lnSpc>
              </a:pPr>
              <a:r>
                <a:rPr lang="fi-FI" sz="1200" dirty="0">
                  <a:solidFill>
                    <a:schemeClr val="tx2"/>
                  </a:solidFill>
                  <a:latin typeface="Courier New" panose="02070309020205020404" pitchFamily="49" charset="0"/>
                  <a:ea typeface="Roboto Mono" panose="00000009000000000000" pitchFamily="49" charset="0"/>
                  <a:cs typeface="Courier New" panose="02070309020205020404" pitchFamily="49" charset="0"/>
                </a:rPr>
                <a:t>lisätä </a:t>
              </a:r>
            </a:p>
            <a:p>
              <a:pPr algn="ctr">
                <a:lnSpc>
                  <a:spcPts val="1300"/>
                </a:lnSpc>
              </a:pPr>
              <a:r>
                <a:rPr lang="fi-FI" sz="1200" dirty="0">
                  <a:solidFill>
                    <a:schemeClr val="tx2"/>
                  </a:solidFill>
                  <a:latin typeface="Courier New" panose="02070309020205020404" pitchFamily="49" charset="0"/>
                  <a:ea typeface="Roboto Mono" panose="00000009000000000000" pitchFamily="49" charset="0"/>
                  <a:cs typeface="Courier New" panose="02070309020205020404" pitchFamily="49" charset="0"/>
                </a:rPr>
                <a:t>huomiotekstiä</a:t>
              </a:r>
            </a:p>
          </p:txBody>
        </p:sp>
      </p:grpSp>
      <p:sp>
        <p:nvSpPr>
          <p:cNvPr id="15" name="Tekstiruutu 14">
            <a:extLst>
              <a:ext uri="{FF2B5EF4-FFF2-40B4-BE49-F238E27FC236}">
                <a16:creationId xmlns:a16="http://schemas.microsoft.com/office/drawing/2014/main" id="{26E86881-E8EC-42F7-9625-BABAAD5E8E00}"/>
              </a:ext>
            </a:extLst>
          </p:cNvPr>
          <p:cNvSpPr txBox="1"/>
          <p:nvPr/>
        </p:nvSpPr>
        <p:spPr>
          <a:xfrm>
            <a:off x="182880" y="6848852"/>
            <a:ext cx="4974531" cy="496192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ctr"/>
            <a:r>
              <a:rPr lang="fi-FI" sz="800" dirty="0">
                <a:effectLst/>
                <a:latin typeface="Courier New" panose="02070309020205020404" pitchFamily="49" charset="0"/>
                <a:ea typeface="Roboto Mono" panose="00000009000000000000" pitchFamily="49" charset="0"/>
                <a:cs typeface="Courier New" panose="02070309020205020404" pitchFamily="49" charset="0"/>
              </a:rPr>
              <a:t>Tarkista alueesi lajitteluohjeet verkosta: </a:t>
            </a:r>
            <a:r>
              <a:rPr lang="fi-FI" sz="800" dirty="0">
                <a:solidFill>
                  <a:schemeClr val="accent1">
                    <a:lumMod val="50000"/>
                  </a:schemeClr>
                </a:solidFill>
                <a:effectLst/>
                <a:latin typeface="Courier New" panose="02070309020205020404" pitchFamily="49" charset="0"/>
                <a:ea typeface="Roboto Mono" panose="00000009000000000000" pitchFamily="49" charset="0"/>
                <a:cs typeface="Courier New" panose="02070309020205020404" pitchFamily="49" charset="0"/>
                <a:hlinkClick r:id="rId4"/>
              </a:rPr>
              <a:t>www.biojate.info/lajittelu</a:t>
            </a:r>
            <a:r>
              <a:rPr lang="fi-FI" sz="800" dirty="0">
                <a:solidFill>
                  <a:schemeClr val="accent1">
                    <a:lumMod val="50000"/>
                  </a:schemeClr>
                </a:solidFill>
                <a:latin typeface="Courier New" panose="02070309020205020404" pitchFamily="49" charset="0"/>
                <a:ea typeface="Roboto Mono" panose="00000009000000000000" pitchFamily="49" charset="0"/>
                <a:cs typeface="Courier New" panose="02070309020205020404" pitchFamily="49" charset="0"/>
              </a:rPr>
              <a:t> #rakastajokamurua • @circwaste • @sykeinfo • biojate.info</a:t>
            </a:r>
            <a:br>
              <a:rPr lang="fi-FI" sz="800" dirty="0">
                <a:solidFill>
                  <a:schemeClr val="accent1">
                    <a:lumMod val="50000"/>
                  </a:schemeClr>
                </a:solidFill>
                <a:latin typeface="Courier New" panose="02070309020205020404" pitchFamily="49" charset="0"/>
                <a:ea typeface="Roboto Mono" panose="00000009000000000000" pitchFamily="49" charset="0"/>
                <a:cs typeface="Courier New" panose="02070309020205020404" pitchFamily="49" charset="0"/>
              </a:rPr>
            </a:br>
            <a:r>
              <a:rPr lang="fi-FI" sz="800" dirty="0">
                <a:solidFill>
                  <a:schemeClr val="accent1">
                    <a:lumMod val="50000"/>
                  </a:schemeClr>
                </a:solidFill>
                <a:latin typeface="Courier New" panose="02070309020205020404" pitchFamily="49" charset="0"/>
                <a:ea typeface="Roboto Mono" panose="00000009000000000000" pitchFamily="49" charset="0"/>
                <a:cs typeface="Courier New" panose="02070309020205020404" pitchFamily="49" charset="0"/>
              </a:rPr>
              <a:t>materiaalitkiertoon.fi • syke.fi</a:t>
            </a:r>
          </a:p>
        </p:txBody>
      </p:sp>
      <p:pic>
        <p:nvPicPr>
          <p:cNvPr id="16" name="Kuva 15">
            <a:extLst>
              <a:ext uri="{FF2B5EF4-FFF2-40B4-BE49-F238E27FC236}">
                <a16:creationId xmlns:a16="http://schemas.microsoft.com/office/drawing/2014/main" id="{EAACD185-3A86-480F-9D78-1B8A95DE2D8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V="1">
            <a:off x="5694509" y="5616829"/>
            <a:ext cx="4611840" cy="1033974"/>
          </a:xfrm>
          <a:prstGeom prst="rect">
            <a:avLst/>
          </a:prstGeom>
        </p:spPr>
      </p:pic>
      <p:sp>
        <p:nvSpPr>
          <p:cNvPr id="17" name="Tekstiruutu 16">
            <a:extLst>
              <a:ext uri="{FF2B5EF4-FFF2-40B4-BE49-F238E27FC236}">
                <a16:creationId xmlns:a16="http://schemas.microsoft.com/office/drawing/2014/main" id="{1A080696-A23D-4E46-8988-3EDC547CD55A}"/>
              </a:ext>
            </a:extLst>
          </p:cNvPr>
          <p:cNvSpPr txBox="1"/>
          <p:nvPr/>
        </p:nvSpPr>
        <p:spPr>
          <a:xfrm>
            <a:off x="5701764" y="6012468"/>
            <a:ext cx="4607704" cy="562899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algn="ctr">
              <a:lnSpc>
                <a:spcPts val="1500"/>
              </a:lnSpc>
            </a:pPr>
            <a:r>
              <a:rPr lang="fi-FI" sz="1400" b="1" dirty="0">
                <a:latin typeface="Courier New" panose="02070309020205020404" pitchFamily="49" charset="0"/>
                <a:ea typeface="Roboto Mono" panose="00000009000000000000" pitchFamily="49" charset="0"/>
                <a:cs typeface="Courier New" panose="02070309020205020404" pitchFamily="49" charset="0"/>
              </a:rPr>
              <a:t>Lisätietoa</a:t>
            </a:r>
          </a:p>
        </p:txBody>
      </p:sp>
      <p:sp>
        <p:nvSpPr>
          <p:cNvPr id="18" name="Tekstiruutu 17">
            <a:extLst>
              <a:ext uri="{FF2B5EF4-FFF2-40B4-BE49-F238E27FC236}">
                <a16:creationId xmlns:a16="http://schemas.microsoft.com/office/drawing/2014/main" id="{1CC1E376-3239-4056-BF4E-BAC3BEA63801}"/>
              </a:ext>
            </a:extLst>
          </p:cNvPr>
          <p:cNvSpPr txBox="1"/>
          <p:nvPr/>
        </p:nvSpPr>
        <p:spPr>
          <a:xfrm>
            <a:off x="5707365" y="1987926"/>
            <a:ext cx="4602912" cy="3769062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marL="180000" indent="-180000">
              <a:lnSpc>
                <a:spcPts val="1500"/>
              </a:lnSpc>
              <a:spcBef>
                <a:spcPts val="600"/>
              </a:spcBef>
              <a:buClr>
                <a:schemeClr val="tx2"/>
              </a:buClr>
              <a:buSzPct val="120000"/>
              <a:buFont typeface="Arial" panose="020B0604020202020204" pitchFamily="34" charset="0"/>
              <a:buChar char="•"/>
            </a:pPr>
            <a:r>
              <a:rPr lang="fi-FI" sz="1400" dirty="0">
                <a:latin typeface="Courier New" panose="02070309020205020404" pitchFamily="49" charset="0"/>
                <a:ea typeface="Roboto Mono" panose="00000009000000000000" pitchFamily="49" charset="0"/>
                <a:cs typeface="Courier New" panose="02070309020205020404" pitchFamily="49" charset="0"/>
              </a:rPr>
              <a:t>Leipäteksti</a:t>
            </a:r>
          </a:p>
        </p:txBody>
      </p:sp>
      <p:grpSp>
        <p:nvGrpSpPr>
          <p:cNvPr id="19" name="Ryhmä 18">
            <a:extLst>
              <a:ext uri="{FF2B5EF4-FFF2-40B4-BE49-F238E27FC236}">
                <a16:creationId xmlns:a16="http://schemas.microsoft.com/office/drawing/2014/main" id="{AB83CBF3-0D27-4686-94FA-2B2FFE4C8CA2}"/>
              </a:ext>
            </a:extLst>
          </p:cNvPr>
          <p:cNvGrpSpPr/>
          <p:nvPr/>
        </p:nvGrpSpPr>
        <p:grpSpPr>
          <a:xfrm>
            <a:off x="8758154" y="2352501"/>
            <a:ext cx="1701428" cy="1581968"/>
            <a:chOff x="6193133" y="4644968"/>
            <a:chExt cx="1701428" cy="1581968"/>
          </a:xfrm>
        </p:grpSpPr>
        <p:pic>
          <p:nvPicPr>
            <p:cNvPr id="20" name="Kuva 19">
              <a:extLst>
                <a:ext uri="{FF2B5EF4-FFF2-40B4-BE49-F238E27FC236}">
                  <a16:creationId xmlns:a16="http://schemas.microsoft.com/office/drawing/2014/main" id="{16F80964-49D5-40BE-9CFD-17C0905E2EDA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6193133" y="4644968"/>
              <a:ext cx="1701427" cy="1581968"/>
            </a:xfrm>
            <a:prstGeom prst="rect">
              <a:avLst/>
            </a:prstGeom>
          </p:spPr>
        </p:pic>
        <p:sp>
          <p:nvSpPr>
            <p:cNvPr id="21" name="Tekstiruutu 20">
              <a:extLst>
                <a:ext uri="{FF2B5EF4-FFF2-40B4-BE49-F238E27FC236}">
                  <a16:creationId xmlns:a16="http://schemas.microsoft.com/office/drawing/2014/main" id="{279A37CA-EB44-4A63-9276-49E157B7AE49}"/>
                </a:ext>
              </a:extLst>
            </p:cNvPr>
            <p:cNvSpPr txBox="1"/>
            <p:nvPr/>
          </p:nvSpPr>
          <p:spPr>
            <a:xfrm>
              <a:off x="6193133" y="4799115"/>
              <a:ext cx="1701428" cy="1260553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0">
              <a:noAutofit/>
            </a:bodyPr>
            <a:lstStyle/>
            <a:p>
              <a:pPr algn="ctr">
                <a:lnSpc>
                  <a:spcPts val="1300"/>
                </a:lnSpc>
              </a:pPr>
              <a:r>
                <a:rPr lang="fi-FI" sz="1200" dirty="0">
                  <a:solidFill>
                    <a:schemeClr val="tx2"/>
                  </a:solidFill>
                  <a:latin typeface="Courier New" panose="02070309020205020404" pitchFamily="49" charset="0"/>
                  <a:ea typeface="Roboto Mono" panose="00000009000000000000" pitchFamily="49" charset="0"/>
                  <a:cs typeface="Courier New" panose="02070309020205020404" pitchFamily="49" charset="0"/>
                </a:rPr>
                <a:t>Tähän voit </a:t>
              </a:r>
            </a:p>
            <a:p>
              <a:pPr algn="ctr">
                <a:lnSpc>
                  <a:spcPts val="1300"/>
                </a:lnSpc>
              </a:pPr>
              <a:r>
                <a:rPr lang="fi-FI" sz="1200" dirty="0">
                  <a:solidFill>
                    <a:schemeClr val="tx2"/>
                  </a:solidFill>
                  <a:latin typeface="Courier New" panose="02070309020205020404" pitchFamily="49" charset="0"/>
                  <a:ea typeface="Roboto Mono" panose="00000009000000000000" pitchFamily="49" charset="0"/>
                  <a:cs typeface="Courier New" panose="02070309020205020404" pitchFamily="49" charset="0"/>
                </a:rPr>
                <a:t>lisätä </a:t>
              </a:r>
            </a:p>
            <a:p>
              <a:pPr algn="ctr">
                <a:lnSpc>
                  <a:spcPts val="1300"/>
                </a:lnSpc>
              </a:pPr>
              <a:r>
                <a:rPr lang="fi-FI" sz="1200" dirty="0">
                  <a:solidFill>
                    <a:schemeClr val="tx2"/>
                  </a:solidFill>
                  <a:latin typeface="Courier New" panose="02070309020205020404" pitchFamily="49" charset="0"/>
                  <a:ea typeface="Roboto Mono" panose="00000009000000000000" pitchFamily="49" charset="0"/>
                  <a:cs typeface="Courier New" panose="02070309020205020404" pitchFamily="49" charset="0"/>
                </a:rPr>
                <a:t>huomiotekstiä</a:t>
              </a:r>
            </a:p>
          </p:txBody>
        </p:sp>
      </p:grpSp>
      <p:sp>
        <p:nvSpPr>
          <p:cNvPr id="22" name="Tekstiruutu 21">
            <a:extLst>
              <a:ext uri="{FF2B5EF4-FFF2-40B4-BE49-F238E27FC236}">
                <a16:creationId xmlns:a16="http://schemas.microsoft.com/office/drawing/2014/main" id="{52DDDE9A-EA73-4D79-A49D-CAE1AF85404D}"/>
              </a:ext>
            </a:extLst>
          </p:cNvPr>
          <p:cNvSpPr txBox="1"/>
          <p:nvPr/>
        </p:nvSpPr>
        <p:spPr>
          <a:xfrm>
            <a:off x="5509464" y="6848852"/>
            <a:ext cx="4974531" cy="496192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ctr"/>
            <a:r>
              <a:rPr lang="fi-FI" sz="800" dirty="0">
                <a:effectLst/>
                <a:latin typeface="Courier New" panose="02070309020205020404" pitchFamily="49" charset="0"/>
                <a:ea typeface="Roboto Mono" panose="00000009000000000000" pitchFamily="49" charset="0"/>
                <a:cs typeface="Courier New" panose="02070309020205020404" pitchFamily="49" charset="0"/>
              </a:rPr>
              <a:t>Tarkista alueesi lajitteluohjeet verkosta: </a:t>
            </a:r>
            <a:r>
              <a:rPr lang="fi-FI" sz="800" dirty="0">
                <a:solidFill>
                  <a:schemeClr val="accent1">
                    <a:lumMod val="50000"/>
                  </a:schemeClr>
                </a:solidFill>
                <a:effectLst/>
                <a:latin typeface="Courier New" panose="02070309020205020404" pitchFamily="49" charset="0"/>
                <a:ea typeface="Roboto Mono" panose="00000009000000000000" pitchFamily="49" charset="0"/>
                <a:cs typeface="Courier New" panose="02070309020205020404" pitchFamily="49" charset="0"/>
                <a:hlinkClick r:id="rId4"/>
              </a:rPr>
              <a:t>www.biojate.info/lajittelu</a:t>
            </a:r>
            <a:r>
              <a:rPr lang="fi-FI" sz="800" dirty="0">
                <a:solidFill>
                  <a:schemeClr val="accent1">
                    <a:lumMod val="50000"/>
                  </a:schemeClr>
                </a:solidFill>
                <a:latin typeface="Courier New" panose="02070309020205020404" pitchFamily="49" charset="0"/>
                <a:ea typeface="Roboto Mono" panose="00000009000000000000" pitchFamily="49" charset="0"/>
                <a:cs typeface="Courier New" panose="02070309020205020404" pitchFamily="49" charset="0"/>
              </a:rPr>
              <a:t> #rakastajokamurua • @circwaste • @sykeinfo • biojate.info</a:t>
            </a:r>
            <a:br>
              <a:rPr lang="fi-FI" sz="800" dirty="0">
                <a:solidFill>
                  <a:schemeClr val="accent1">
                    <a:lumMod val="50000"/>
                  </a:schemeClr>
                </a:solidFill>
                <a:latin typeface="Courier New" panose="02070309020205020404" pitchFamily="49" charset="0"/>
                <a:ea typeface="Roboto Mono" panose="00000009000000000000" pitchFamily="49" charset="0"/>
                <a:cs typeface="Courier New" panose="02070309020205020404" pitchFamily="49" charset="0"/>
              </a:rPr>
            </a:br>
            <a:r>
              <a:rPr lang="fi-FI" sz="800" dirty="0">
                <a:solidFill>
                  <a:schemeClr val="accent1">
                    <a:lumMod val="50000"/>
                  </a:schemeClr>
                </a:solidFill>
                <a:latin typeface="Courier New" panose="02070309020205020404" pitchFamily="49" charset="0"/>
                <a:ea typeface="Roboto Mono" panose="00000009000000000000" pitchFamily="49" charset="0"/>
                <a:cs typeface="Courier New" panose="02070309020205020404" pitchFamily="49" charset="0"/>
              </a:rPr>
              <a:t>materiaalitkiertoon.fi • syke.fi</a:t>
            </a:r>
          </a:p>
        </p:txBody>
      </p:sp>
      <p:sp>
        <p:nvSpPr>
          <p:cNvPr id="23" name="Otsikko 5">
            <a:extLst>
              <a:ext uri="{FF2B5EF4-FFF2-40B4-BE49-F238E27FC236}">
                <a16:creationId xmlns:a16="http://schemas.microsoft.com/office/drawing/2014/main" id="{A2EA3B75-1B2B-4991-A6AA-E5DC86A0F9C1}"/>
              </a:ext>
            </a:extLst>
          </p:cNvPr>
          <p:cNvSpPr txBox="1">
            <a:spLocks/>
          </p:cNvSpPr>
          <p:nvPr/>
        </p:nvSpPr>
        <p:spPr>
          <a:xfrm>
            <a:off x="5713009" y="931323"/>
            <a:ext cx="3600449" cy="720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 defTabSz="1069208" rtl="0" eaLnBrk="1" latinLnBrk="0" hangingPunct="1">
              <a:lnSpc>
                <a:spcPts val="3000"/>
              </a:lnSpc>
              <a:spcBef>
                <a:spcPct val="0"/>
              </a:spcBef>
              <a:buNone/>
              <a:tabLst>
                <a:tab pos="835319" algn="l"/>
              </a:tabLst>
              <a:defRPr sz="2600" b="1" kern="120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fi-FI" dirty="0"/>
              <a:t>Otsikko</a:t>
            </a:r>
          </a:p>
        </p:txBody>
      </p:sp>
      <p:grpSp>
        <p:nvGrpSpPr>
          <p:cNvPr id="25" name="Ryhmä 24">
            <a:extLst>
              <a:ext uri="{FF2B5EF4-FFF2-40B4-BE49-F238E27FC236}">
                <a16:creationId xmlns:a16="http://schemas.microsoft.com/office/drawing/2014/main" id="{EDB0778A-2803-4ABF-A8CD-4BF9DD3D78B4}"/>
              </a:ext>
            </a:extLst>
          </p:cNvPr>
          <p:cNvGrpSpPr/>
          <p:nvPr/>
        </p:nvGrpSpPr>
        <p:grpSpPr>
          <a:xfrm>
            <a:off x="9045264" y="4635515"/>
            <a:ext cx="1277869" cy="1179134"/>
            <a:chOff x="8606263" y="685128"/>
            <a:chExt cx="1277869" cy="1179134"/>
          </a:xfrm>
        </p:grpSpPr>
        <p:pic>
          <p:nvPicPr>
            <p:cNvPr id="26" name="Kuva 25">
              <a:extLst>
                <a:ext uri="{FF2B5EF4-FFF2-40B4-BE49-F238E27FC236}">
                  <a16:creationId xmlns:a16="http://schemas.microsoft.com/office/drawing/2014/main" id="{63250BDB-59A0-4102-A442-C72AD905436A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8606263" y="685128"/>
              <a:ext cx="1277869" cy="1179134"/>
            </a:xfrm>
            <a:prstGeom prst="rect">
              <a:avLst/>
            </a:prstGeom>
          </p:spPr>
        </p:pic>
        <p:sp>
          <p:nvSpPr>
            <p:cNvPr id="27" name="Tekstiruutu 26">
              <a:extLst>
                <a:ext uri="{FF2B5EF4-FFF2-40B4-BE49-F238E27FC236}">
                  <a16:creationId xmlns:a16="http://schemas.microsoft.com/office/drawing/2014/main" id="{381C781A-6BC9-4045-A08D-04FEF1414ED3}"/>
                </a:ext>
              </a:extLst>
            </p:cNvPr>
            <p:cNvSpPr txBox="1"/>
            <p:nvPr/>
          </p:nvSpPr>
          <p:spPr>
            <a:xfrm>
              <a:off x="8638568" y="986521"/>
              <a:ext cx="1213260" cy="669242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noAutofit/>
            </a:bodyPr>
            <a:lstStyle/>
            <a:p>
              <a:pPr algn="ctr">
                <a:lnSpc>
                  <a:spcPts val="1400"/>
                </a:lnSpc>
              </a:pPr>
              <a:r>
                <a:rPr lang="fi-FI" sz="1400" b="1" dirty="0">
                  <a:solidFill>
                    <a:schemeClr val="tx2"/>
                  </a:solidFill>
                  <a:latin typeface="Courier New" panose="02070309020205020404" pitchFamily="49" charset="0"/>
                  <a:ea typeface="Roboto Mono" panose="00000009000000000000" pitchFamily="49" charset="0"/>
                  <a:cs typeface="Courier New" panose="02070309020205020404" pitchFamily="49" charset="0"/>
                </a:rPr>
                <a:t>RUOKA ON </a:t>
              </a:r>
            </a:p>
            <a:p>
              <a:pPr algn="ctr">
                <a:lnSpc>
                  <a:spcPts val="1400"/>
                </a:lnSpc>
              </a:pPr>
              <a:r>
                <a:rPr lang="fi-FI" sz="1400" b="1" dirty="0">
                  <a:solidFill>
                    <a:schemeClr val="tx2"/>
                  </a:solidFill>
                  <a:latin typeface="Courier New" panose="02070309020205020404" pitchFamily="49" charset="0"/>
                  <a:ea typeface="Roboto Mono" panose="00000009000000000000" pitchFamily="49" charset="0"/>
                  <a:cs typeface="Courier New" panose="02070309020205020404" pitchFamily="49" charset="0"/>
                </a:rPr>
                <a:t>PARASTA </a:t>
              </a:r>
            </a:p>
            <a:p>
              <a:pPr algn="ctr">
                <a:lnSpc>
                  <a:spcPts val="1400"/>
                </a:lnSpc>
              </a:pPr>
              <a:r>
                <a:rPr lang="fi-FI" sz="1400" b="1" dirty="0">
                  <a:solidFill>
                    <a:schemeClr val="tx2"/>
                  </a:solidFill>
                  <a:latin typeface="Courier New" panose="02070309020205020404" pitchFamily="49" charset="0"/>
                  <a:ea typeface="Roboto Mono" panose="00000009000000000000" pitchFamily="49" charset="0"/>
                  <a:cs typeface="Courier New" panose="02070309020205020404" pitchFamily="49" charset="0"/>
                </a:rPr>
                <a:t>SYÖTYNÄ!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582583090"/>
      </p:ext>
    </p:extLst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kstin paikkamerkki 6">
            <a:extLst>
              <a:ext uri="{FF2B5EF4-FFF2-40B4-BE49-F238E27FC236}">
                <a16:creationId xmlns:a16="http://schemas.microsoft.com/office/drawing/2014/main" id="{942F34C0-5AA7-4FF7-9513-5A2DD16E46C6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fi-FI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Kiitos kun lajittelet!</a:t>
            </a:r>
          </a:p>
        </p:txBody>
      </p:sp>
      <p:sp>
        <p:nvSpPr>
          <p:cNvPr id="6" name="Otsikko 5">
            <a:extLst>
              <a:ext uri="{FF2B5EF4-FFF2-40B4-BE49-F238E27FC236}">
                <a16:creationId xmlns:a16="http://schemas.microsoft.com/office/drawing/2014/main" id="{1310FC4A-8655-4902-A654-67BB5AF025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z="2600" dirty="0">
                <a:latin typeface="Tahoma" panose="020B0604030504040204" pitchFamily="34" charset="0"/>
                <a:ea typeface="Tahoma" panose="020B0604030504040204" pitchFamily="34" charset="0"/>
              </a:rPr>
              <a:t>Otsikko</a:t>
            </a:r>
            <a:endParaRPr lang="fi-FI" dirty="0"/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932A739C-A54B-4127-9EBB-B4E654FC1F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42B02-74FC-4320-A08D-C58DA89F77A2}" type="slidenum">
              <a:rPr lang="fi-FI" smtClean="0"/>
              <a:pPr/>
              <a:t>8</a:t>
            </a:fld>
            <a:endParaRPr lang="fi-FI"/>
          </a:p>
        </p:txBody>
      </p:sp>
      <p:sp>
        <p:nvSpPr>
          <p:cNvPr id="8" name="Tekstin paikkamerkki 7">
            <a:extLst>
              <a:ext uri="{FF2B5EF4-FFF2-40B4-BE49-F238E27FC236}">
                <a16:creationId xmlns:a16="http://schemas.microsoft.com/office/drawing/2014/main" id="{53B5D573-072F-47D5-B6A8-001C15A22C6C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fi-FI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Kiitos kun lajittelet!</a:t>
            </a:r>
          </a:p>
          <a:p>
            <a:endParaRPr lang="fi-FI" dirty="0"/>
          </a:p>
        </p:txBody>
      </p:sp>
      <p:sp>
        <p:nvSpPr>
          <p:cNvPr id="9" name="Otsikko 5">
            <a:extLst>
              <a:ext uri="{FF2B5EF4-FFF2-40B4-BE49-F238E27FC236}">
                <a16:creationId xmlns:a16="http://schemas.microsoft.com/office/drawing/2014/main" id="{2CC8550D-4C91-4852-B608-25690730A58E}"/>
              </a:ext>
            </a:extLst>
          </p:cNvPr>
          <p:cNvSpPr txBox="1">
            <a:spLocks/>
          </p:cNvSpPr>
          <p:nvPr/>
        </p:nvSpPr>
        <p:spPr>
          <a:xfrm>
            <a:off x="5713009" y="931323"/>
            <a:ext cx="3600449" cy="720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 defTabSz="1069208" rtl="0" eaLnBrk="1" latinLnBrk="0" hangingPunct="1">
              <a:lnSpc>
                <a:spcPts val="3000"/>
              </a:lnSpc>
              <a:spcBef>
                <a:spcPct val="0"/>
              </a:spcBef>
              <a:buNone/>
              <a:tabLst>
                <a:tab pos="835319" algn="l"/>
              </a:tabLst>
              <a:defRPr sz="2600" b="1" kern="120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fi-FI"/>
              <a:t>Otsikko</a:t>
            </a:r>
            <a:endParaRPr lang="fi-FI" dirty="0"/>
          </a:p>
        </p:txBody>
      </p:sp>
      <p:pic>
        <p:nvPicPr>
          <p:cNvPr id="10" name="Kuva 9">
            <a:extLst>
              <a:ext uri="{FF2B5EF4-FFF2-40B4-BE49-F238E27FC236}">
                <a16:creationId xmlns:a16="http://schemas.microsoft.com/office/drawing/2014/main" id="{CB947542-4B39-4480-9176-ACD39470AAD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 flipV="1">
            <a:off x="394387" y="5328994"/>
            <a:ext cx="4607704" cy="1321112"/>
          </a:xfrm>
          <a:prstGeom prst="rect">
            <a:avLst/>
          </a:prstGeom>
        </p:spPr>
      </p:pic>
      <p:sp>
        <p:nvSpPr>
          <p:cNvPr id="11" name="Tekstiruutu 10">
            <a:extLst>
              <a:ext uri="{FF2B5EF4-FFF2-40B4-BE49-F238E27FC236}">
                <a16:creationId xmlns:a16="http://schemas.microsoft.com/office/drawing/2014/main" id="{8267A70F-FD5A-4A2F-9160-EEF2D228DEF1}"/>
              </a:ext>
            </a:extLst>
          </p:cNvPr>
          <p:cNvSpPr txBox="1"/>
          <p:nvPr/>
        </p:nvSpPr>
        <p:spPr>
          <a:xfrm>
            <a:off x="375180" y="5677594"/>
            <a:ext cx="4607704" cy="897774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algn="ctr">
              <a:lnSpc>
                <a:spcPts val="1500"/>
              </a:lnSpc>
            </a:pPr>
            <a:r>
              <a:rPr lang="fi-FI" sz="1400" b="1" dirty="0">
                <a:latin typeface="Courier New" panose="02070309020205020404" pitchFamily="49" charset="0"/>
                <a:ea typeface="Roboto Mono" panose="00000009000000000000" pitchFamily="49" charset="0"/>
                <a:cs typeface="Courier New" panose="02070309020205020404" pitchFamily="49" charset="0"/>
              </a:rPr>
              <a:t>Lisätietoa</a:t>
            </a:r>
          </a:p>
        </p:txBody>
      </p:sp>
      <p:sp>
        <p:nvSpPr>
          <p:cNvPr id="12" name="Tekstiruutu 11">
            <a:extLst>
              <a:ext uri="{FF2B5EF4-FFF2-40B4-BE49-F238E27FC236}">
                <a16:creationId xmlns:a16="http://schemas.microsoft.com/office/drawing/2014/main" id="{7D0FBDB4-D0B1-4144-B89A-42C69D84281D}"/>
              </a:ext>
            </a:extLst>
          </p:cNvPr>
          <p:cNvSpPr txBox="1"/>
          <p:nvPr/>
        </p:nvSpPr>
        <p:spPr>
          <a:xfrm>
            <a:off x="380781" y="1987926"/>
            <a:ext cx="4602912" cy="3769062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marL="180000" indent="-180000">
              <a:lnSpc>
                <a:spcPts val="1500"/>
              </a:lnSpc>
              <a:spcBef>
                <a:spcPts val="600"/>
              </a:spcBef>
              <a:buClr>
                <a:schemeClr val="tx2"/>
              </a:buClr>
              <a:buSzPct val="120000"/>
              <a:buFont typeface="Arial" panose="020B0604020202020204" pitchFamily="34" charset="0"/>
              <a:buChar char="•"/>
            </a:pPr>
            <a:r>
              <a:rPr lang="fi-FI" sz="1400" dirty="0">
                <a:latin typeface="Courier New" panose="02070309020205020404" pitchFamily="49" charset="0"/>
                <a:ea typeface="Roboto Mono" panose="00000009000000000000" pitchFamily="49" charset="0"/>
                <a:cs typeface="Courier New" panose="02070309020205020404" pitchFamily="49" charset="0"/>
              </a:rPr>
              <a:t>Leipäteksti</a:t>
            </a:r>
          </a:p>
        </p:txBody>
      </p:sp>
      <p:grpSp>
        <p:nvGrpSpPr>
          <p:cNvPr id="13" name="Ryhmä 12">
            <a:extLst>
              <a:ext uri="{FF2B5EF4-FFF2-40B4-BE49-F238E27FC236}">
                <a16:creationId xmlns:a16="http://schemas.microsoft.com/office/drawing/2014/main" id="{58BBAADB-4FD2-40B1-B430-1FB4EB5AEE83}"/>
              </a:ext>
            </a:extLst>
          </p:cNvPr>
          <p:cNvGrpSpPr/>
          <p:nvPr/>
        </p:nvGrpSpPr>
        <p:grpSpPr>
          <a:xfrm>
            <a:off x="3431570" y="2352501"/>
            <a:ext cx="1701428" cy="1581968"/>
            <a:chOff x="6193133" y="4644968"/>
            <a:chExt cx="1701428" cy="1581968"/>
          </a:xfrm>
        </p:grpSpPr>
        <p:pic>
          <p:nvPicPr>
            <p:cNvPr id="14" name="Kuva 13">
              <a:extLst>
                <a:ext uri="{FF2B5EF4-FFF2-40B4-BE49-F238E27FC236}">
                  <a16:creationId xmlns:a16="http://schemas.microsoft.com/office/drawing/2014/main" id="{95EF8F09-C93F-4C7A-AC00-F3F0BE13D03A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6193133" y="4644968"/>
              <a:ext cx="1701427" cy="1581968"/>
            </a:xfrm>
            <a:prstGeom prst="rect">
              <a:avLst/>
            </a:prstGeom>
          </p:spPr>
        </p:pic>
        <p:sp>
          <p:nvSpPr>
            <p:cNvPr id="15" name="Tekstiruutu 14">
              <a:extLst>
                <a:ext uri="{FF2B5EF4-FFF2-40B4-BE49-F238E27FC236}">
                  <a16:creationId xmlns:a16="http://schemas.microsoft.com/office/drawing/2014/main" id="{1D7E06F6-CFE5-4928-A791-42DA258370D9}"/>
                </a:ext>
              </a:extLst>
            </p:cNvPr>
            <p:cNvSpPr txBox="1"/>
            <p:nvPr/>
          </p:nvSpPr>
          <p:spPr>
            <a:xfrm>
              <a:off x="6193133" y="4799115"/>
              <a:ext cx="1701428" cy="1260553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0">
              <a:noAutofit/>
            </a:bodyPr>
            <a:lstStyle/>
            <a:p>
              <a:pPr algn="ctr">
                <a:lnSpc>
                  <a:spcPts val="1300"/>
                </a:lnSpc>
              </a:pPr>
              <a:r>
                <a:rPr lang="fi-FI" sz="1200" dirty="0">
                  <a:solidFill>
                    <a:schemeClr val="tx2"/>
                  </a:solidFill>
                  <a:latin typeface="Courier New" panose="02070309020205020404" pitchFamily="49" charset="0"/>
                  <a:ea typeface="Roboto Mono" panose="00000009000000000000" pitchFamily="49" charset="0"/>
                  <a:cs typeface="Courier New" panose="02070309020205020404" pitchFamily="49" charset="0"/>
                </a:rPr>
                <a:t>Tähän voit </a:t>
              </a:r>
            </a:p>
            <a:p>
              <a:pPr algn="ctr">
                <a:lnSpc>
                  <a:spcPts val="1300"/>
                </a:lnSpc>
              </a:pPr>
              <a:r>
                <a:rPr lang="fi-FI" sz="1200" dirty="0">
                  <a:solidFill>
                    <a:schemeClr val="tx2"/>
                  </a:solidFill>
                  <a:latin typeface="Courier New" panose="02070309020205020404" pitchFamily="49" charset="0"/>
                  <a:ea typeface="Roboto Mono" panose="00000009000000000000" pitchFamily="49" charset="0"/>
                  <a:cs typeface="Courier New" panose="02070309020205020404" pitchFamily="49" charset="0"/>
                </a:rPr>
                <a:t>lisätä </a:t>
              </a:r>
            </a:p>
            <a:p>
              <a:pPr algn="ctr">
                <a:lnSpc>
                  <a:spcPts val="1300"/>
                </a:lnSpc>
              </a:pPr>
              <a:r>
                <a:rPr lang="fi-FI" sz="1200" dirty="0">
                  <a:solidFill>
                    <a:schemeClr val="tx2"/>
                  </a:solidFill>
                  <a:latin typeface="Courier New" panose="02070309020205020404" pitchFamily="49" charset="0"/>
                  <a:ea typeface="Roboto Mono" panose="00000009000000000000" pitchFamily="49" charset="0"/>
                  <a:cs typeface="Courier New" panose="02070309020205020404" pitchFamily="49" charset="0"/>
                </a:rPr>
                <a:t>huomiotekstiä</a:t>
              </a:r>
            </a:p>
          </p:txBody>
        </p:sp>
      </p:grpSp>
      <p:sp>
        <p:nvSpPr>
          <p:cNvPr id="16" name="Tekstiruutu 15">
            <a:extLst>
              <a:ext uri="{FF2B5EF4-FFF2-40B4-BE49-F238E27FC236}">
                <a16:creationId xmlns:a16="http://schemas.microsoft.com/office/drawing/2014/main" id="{E2B6AC5F-EFE7-454D-87EF-386C89C47446}"/>
              </a:ext>
            </a:extLst>
          </p:cNvPr>
          <p:cNvSpPr txBox="1"/>
          <p:nvPr/>
        </p:nvSpPr>
        <p:spPr>
          <a:xfrm>
            <a:off x="182880" y="6848852"/>
            <a:ext cx="4974531" cy="496192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ctr"/>
            <a:r>
              <a:rPr lang="fi-FI" sz="800" dirty="0">
                <a:effectLst/>
                <a:latin typeface="Courier New" panose="02070309020205020404" pitchFamily="49" charset="0"/>
                <a:ea typeface="Roboto Mono" panose="00000009000000000000" pitchFamily="49" charset="0"/>
                <a:cs typeface="Courier New" panose="02070309020205020404" pitchFamily="49" charset="0"/>
              </a:rPr>
              <a:t>Tarkista alueesi lajitteluohjeet verkosta: </a:t>
            </a:r>
            <a:r>
              <a:rPr lang="fi-FI" sz="800" dirty="0">
                <a:solidFill>
                  <a:schemeClr val="accent1">
                    <a:lumMod val="50000"/>
                  </a:schemeClr>
                </a:solidFill>
                <a:effectLst/>
                <a:latin typeface="Courier New" panose="02070309020205020404" pitchFamily="49" charset="0"/>
                <a:ea typeface="Roboto Mono" panose="00000009000000000000" pitchFamily="49" charset="0"/>
                <a:cs typeface="Courier New" panose="02070309020205020404" pitchFamily="49" charset="0"/>
                <a:hlinkClick r:id="rId4"/>
              </a:rPr>
              <a:t>www.biojate.info/lajittelu</a:t>
            </a:r>
            <a:r>
              <a:rPr lang="fi-FI" sz="800" dirty="0">
                <a:solidFill>
                  <a:schemeClr val="accent1">
                    <a:lumMod val="50000"/>
                  </a:schemeClr>
                </a:solidFill>
                <a:latin typeface="Courier New" panose="02070309020205020404" pitchFamily="49" charset="0"/>
                <a:ea typeface="Roboto Mono" panose="00000009000000000000" pitchFamily="49" charset="0"/>
                <a:cs typeface="Courier New" panose="02070309020205020404" pitchFamily="49" charset="0"/>
              </a:rPr>
              <a:t> #rakastajokamurua • @circwaste • @sykeinfo • biojate.info</a:t>
            </a:r>
            <a:br>
              <a:rPr lang="fi-FI" sz="800" dirty="0">
                <a:solidFill>
                  <a:schemeClr val="accent1">
                    <a:lumMod val="50000"/>
                  </a:schemeClr>
                </a:solidFill>
                <a:latin typeface="Courier New" panose="02070309020205020404" pitchFamily="49" charset="0"/>
                <a:ea typeface="Roboto Mono" panose="00000009000000000000" pitchFamily="49" charset="0"/>
                <a:cs typeface="Courier New" panose="02070309020205020404" pitchFamily="49" charset="0"/>
              </a:rPr>
            </a:br>
            <a:r>
              <a:rPr lang="fi-FI" sz="800" dirty="0">
                <a:solidFill>
                  <a:schemeClr val="accent1">
                    <a:lumMod val="50000"/>
                  </a:schemeClr>
                </a:solidFill>
                <a:latin typeface="Courier New" panose="02070309020205020404" pitchFamily="49" charset="0"/>
                <a:ea typeface="Roboto Mono" panose="00000009000000000000" pitchFamily="49" charset="0"/>
                <a:cs typeface="Courier New" panose="02070309020205020404" pitchFamily="49" charset="0"/>
              </a:rPr>
              <a:t>materiaalitkiertoon.fi • syke.fi</a:t>
            </a:r>
          </a:p>
        </p:txBody>
      </p:sp>
      <p:pic>
        <p:nvPicPr>
          <p:cNvPr id="17" name="Kuva 16">
            <a:extLst>
              <a:ext uri="{FF2B5EF4-FFF2-40B4-BE49-F238E27FC236}">
                <a16:creationId xmlns:a16="http://schemas.microsoft.com/office/drawing/2014/main" id="{585E6EB7-0721-458B-8564-13BC6E991003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V="1">
            <a:off x="5694509" y="5616829"/>
            <a:ext cx="4611840" cy="1033974"/>
          </a:xfrm>
          <a:prstGeom prst="rect">
            <a:avLst/>
          </a:prstGeom>
        </p:spPr>
      </p:pic>
      <p:sp>
        <p:nvSpPr>
          <p:cNvPr id="18" name="Tekstiruutu 17">
            <a:extLst>
              <a:ext uri="{FF2B5EF4-FFF2-40B4-BE49-F238E27FC236}">
                <a16:creationId xmlns:a16="http://schemas.microsoft.com/office/drawing/2014/main" id="{F6E61D7B-6DAD-4758-898F-1A9068C9E0B5}"/>
              </a:ext>
            </a:extLst>
          </p:cNvPr>
          <p:cNvSpPr txBox="1"/>
          <p:nvPr/>
        </p:nvSpPr>
        <p:spPr>
          <a:xfrm>
            <a:off x="5701764" y="6012468"/>
            <a:ext cx="4607704" cy="562899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algn="ctr">
              <a:lnSpc>
                <a:spcPts val="1500"/>
              </a:lnSpc>
            </a:pPr>
            <a:r>
              <a:rPr lang="fi-FI" sz="1400" b="1" dirty="0">
                <a:latin typeface="Courier New" panose="02070309020205020404" pitchFamily="49" charset="0"/>
                <a:ea typeface="Roboto Mono" panose="00000009000000000000" pitchFamily="49" charset="0"/>
                <a:cs typeface="Courier New" panose="02070309020205020404" pitchFamily="49" charset="0"/>
              </a:rPr>
              <a:t>Lisätietoa</a:t>
            </a:r>
          </a:p>
        </p:txBody>
      </p:sp>
      <p:sp>
        <p:nvSpPr>
          <p:cNvPr id="19" name="Tekstiruutu 18">
            <a:extLst>
              <a:ext uri="{FF2B5EF4-FFF2-40B4-BE49-F238E27FC236}">
                <a16:creationId xmlns:a16="http://schemas.microsoft.com/office/drawing/2014/main" id="{6D4D3BCC-7AF0-452F-B0F9-604D5565BE61}"/>
              </a:ext>
            </a:extLst>
          </p:cNvPr>
          <p:cNvSpPr txBox="1"/>
          <p:nvPr/>
        </p:nvSpPr>
        <p:spPr>
          <a:xfrm>
            <a:off x="5707365" y="1987926"/>
            <a:ext cx="4602912" cy="3769062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marL="180000" indent="-180000">
              <a:lnSpc>
                <a:spcPts val="1500"/>
              </a:lnSpc>
              <a:spcBef>
                <a:spcPts val="600"/>
              </a:spcBef>
              <a:buClr>
                <a:schemeClr val="tx2"/>
              </a:buClr>
              <a:buSzPct val="120000"/>
              <a:buFont typeface="Arial" panose="020B0604020202020204" pitchFamily="34" charset="0"/>
              <a:buChar char="•"/>
            </a:pPr>
            <a:r>
              <a:rPr lang="fi-FI" sz="1400" dirty="0">
                <a:latin typeface="Courier New" panose="02070309020205020404" pitchFamily="49" charset="0"/>
                <a:ea typeface="Roboto Mono" panose="00000009000000000000" pitchFamily="49" charset="0"/>
                <a:cs typeface="Courier New" panose="02070309020205020404" pitchFamily="49" charset="0"/>
              </a:rPr>
              <a:t>Leipäteksti</a:t>
            </a:r>
          </a:p>
        </p:txBody>
      </p:sp>
      <p:grpSp>
        <p:nvGrpSpPr>
          <p:cNvPr id="20" name="Ryhmä 19">
            <a:extLst>
              <a:ext uri="{FF2B5EF4-FFF2-40B4-BE49-F238E27FC236}">
                <a16:creationId xmlns:a16="http://schemas.microsoft.com/office/drawing/2014/main" id="{157EF0E7-4027-465E-8F95-FD4ADE50C7D1}"/>
              </a:ext>
            </a:extLst>
          </p:cNvPr>
          <p:cNvGrpSpPr/>
          <p:nvPr/>
        </p:nvGrpSpPr>
        <p:grpSpPr>
          <a:xfrm>
            <a:off x="8758154" y="2352501"/>
            <a:ext cx="1701428" cy="1581968"/>
            <a:chOff x="6193133" y="4644968"/>
            <a:chExt cx="1701428" cy="1581968"/>
          </a:xfrm>
        </p:grpSpPr>
        <p:pic>
          <p:nvPicPr>
            <p:cNvPr id="21" name="Kuva 20">
              <a:extLst>
                <a:ext uri="{FF2B5EF4-FFF2-40B4-BE49-F238E27FC236}">
                  <a16:creationId xmlns:a16="http://schemas.microsoft.com/office/drawing/2014/main" id="{64ECF149-86E2-4C4F-B55E-25260772C57D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6193133" y="4644968"/>
              <a:ext cx="1701427" cy="1581968"/>
            </a:xfrm>
            <a:prstGeom prst="rect">
              <a:avLst/>
            </a:prstGeom>
          </p:spPr>
        </p:pic>
        <p:sp>
          <p:nvSpPr>
            <p:cNvPr id="22" name="Tekstiruutu 21">
              <a:extLst>
                <a:ext uri="{FF2B5EF4-FFF2-40B4-BE49-F238E27FC236}">
                  <a16:creationId xmlns:a16="http://schemas.microsoft.com/office/drawing/2014/main" id="{D24F0475-A3E3-43DF-8395-1EDAA4A27986}"/>
                </a:ext>
              </a:extLst>
            </p:cNvPr>
            <p:cNvSpPr txBox="1"/>
            <p:nvPr/>
          </p:nvSpPr>
          <p:spPr>
            <a:xfrm>
              <a:off x="6193133" y="4799115"/>
              <a:ext cx="1701428" cy="1260553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0">
              <a:noAutofit/>
            </a:bodyPr>
            <a:lstStyle/>
            <a:p>
              <a:pPr algn="ctr">
                <a:lnSpc>
                  <a:spcPts val="1300"/>
                </a:lnSpc>
              </a:pPr>
              <a:r>
                <a:rPr lang="fi-FI" sz="1200" dirty="0">
                  <a:solidFill>
                    <a:schemeClr val="tx2"/>
                  </a:solidFill>
                  <a:latin typeface="Courier New" panose="02070309020205020404" pitchFamily="49" charset="0"/>
                  <a:ea typeface="Roboto Mono" panose="00000009000000000000" pitchFamily="49" charset="0"/>
                  <a:cs typeface="Courier New" panose="02070309020205020404" pitchFamily="49" charset="0"/>
                </a:rPr>
                <a:t>Tähän voit </a:t>
              </a:r>
            </a:p>
            <a:p>
              <a:pPr algn="ctr">
                <a:lnSpc>
                  <a:spcPts val="1300"/>
                </a:lnSpc>
              </a:pPr>
              <a:r>
                <a:rPr lang="fi-FI" sz="1200" dirty="0">
                  <a:solidFill>
                    <a:schemeClr val="tx2"/>
                  </a:solidFill>
                  <a:latin typeface="Courier New" panose="02070309020205020404" pitchFamily="49" charset="0"/>
                  <a:ea typeface="Roboto Mono" panose="00000009000000000000" pitchFamily="49" charset="0"/>
                  <a:cs typeface="Courier New" panose="02070309020205020404" pitchFamily="49" charset="0"/>
                </a:rPr>
                <a:t>lisätä </a:t>
              </a:r>
            </a:p>
            <a:p>
              <a:pPr algn="ctr">
                <a:lnSpc>
                  <a:spcPts val="1300"/>
                </a:lnSpc>
              </a:pPr>
              <a:r>
                <a:rPr lang="fi-FI" sz="1200" dirty="0">
                  <a:solidFill>
                    <a:schemeClr val="tx2"/>
                  </a:solidFill>
                  <a:latin typeface="Courier New" panose="02070309020205020404" pitchFamily="49" charset="0"/>
                  <a:ea typeface="Roboto Mono" panose="00000009000000000000" pitchFamily="49" charset="0"/>
                  <a:cs typeface="Courier New" panose="02070309020205020404" pitchFamily="49" charset="0"/>
                </a:rPr>
                <a:t>huomiotekstiä</a:t>
              </a:r>
            </a:p>
          </p:txBody>
        </p:sp>
      </p:grpSp>
      <p:sp>
        <p:nvSpPr>
          <p:cNvPr id="23" name="Tekstiruutu 22">
            <a:extLst>
              <a:ext uri="{FF2B5EF4-FFF2-40B4-BE49-F238E27FC236}">
                <a16:creationId xmlns:a16="http://schemas.microsoft.com/office/drawing/2014/main" id="{1559CADC-1594-48C5-B2B1-7715A45450E2}"/>
              </a:ext>
            </a:extLst>
          </p:cNvPr>
          <p:cNvSpPr txBox="1"/>
          <p:nvPr/>
        </p:nvSpPr>
        <p:spPr>
          <a:xfrm>
            <a:off x="5509464" y="6848852"/>
            <a:ext cx="4974531" cy="496192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ctr"/>
            <a:r>
              <a:rPr lang="fi-FI" sz="800" dirty="0">
                <a:effectLst/>
                <a:latin typeface="Courier New" panose="02070309020205020404" pitchFamily="49" charset="0"/>
                <a:ea typeface="Roboto Mono" panose="00000009000000000000" pitchFamily="49" charset="0"/>
                <a:cs typeface="Courier New" panose="02070309020205020404" pitchFamily="49" charset="0"/>
              </a:rPr>
              <a:t>Tarkista alueesi lajitteluohjeet verkosta: </a:t>
            </a:r>
            <a:r>
              <a:rPr lang="fi-FI" sz="800" dirty="0">
                <a:solidFill>
                  <a:schemeClr val="accent1">
                    <a:lumMod val="50000"/>
                  </a:schemeClr>
                </a:solidFill>
                <a:effectLst/>
                <a:latin typeface="Courier New" panose="02070309020205020404" pitchFamily="49" charset="0"/>
                <a:ea typeface="Roboto Mono" panose="00000009000000000000" pitchFamily="49" charset="0"/>
                <a:cs typeface="Courier New" panose="02070309020205020404" pitchFamily="49" charset="0"/>
                <a:hlinkClick r:id="rId4"/>
              </a:rPr>
              <a:t>www.biojate.info/lajittelu</a:t>
            </a:r>
            <a:r>
              <a:rPr lang="fi-FI" sz="800" dirty="0">
                <a:solidFill>
                  <a:schemeClr val="accent1">
                    <a:lumMod val="50000"/>
                  </a:schemeClr>
                </a:solidFill>
                <a:latin typeface="Courier New" panose="02070309020205020404" pitchFamily="49" charset="0"/>
                <a:ea typeface="Roboto Mono" panose="00000009000000000000" pitchFamily="49" charset="0"/>
                <a:cs typeface="Courier New" panose="02070309020205020404" pitchFamily="49" charset="0"/>
              </a:rPr>
              <a:t> #rakastajokamurua • @circwaste • @sykeinfo • biojate.info</a:t>
            </a:r>
            <a:br>
              <a:rPr lang="fi-FI" sz="800" dirty="0">
                <a:solidFill>
                  <a:schemeClr val="accent1">
                    <a:lumMod val="50000"/>
                  </a:schemeClr>
                </a:solidFill>
                <a:latin typeface="Courier New" panose="02070309020205020404" pitchFamily="49" charset="0"/>
                <a:ea typeface="Roboto Mono" panose="00000009000000000000" pitchFamily="49" charset="0"/>
                <a:cs typeface="Courier New" panose="02070309020205020404" pitchFamily="49" charset="0"/>
              </a:rPr>
            </a:br>
            <a:r>
              <a:rPr lang="fi-FI" sz="800" dirty="0">
                <a:solidFill>
                  <a:schemeClr val="accent1">
                    <a:lumMod val="50000"/>
                  </a:schemeClr>
                </a:solidFill>
                <a:latin typeface="Courier New" panose="02070309020205020404" pitchFamily="49" charset="0"/>
                <a:ea typeface="Roboto Mono" panose="00000009000000000000" pitchFamily="49" charset="0"/>
                <a:cs typeface="Courier New" panose="02070309020205020404" pitchFamily="49" charset="0"/>
              </a:rPr>
              <a:t>materiaalitkiertoon.fi • syke.fi</a:t>
            </a:r>
          </a:p>
        </p:txBody>
      </p:sp>
      <p:grpSp>
        <p:nvGrpSpPr>
          <p:cNvPr id="24" name="Ryhmä 23">
            <a:extLst>
              <a:ext uri="{FF2B5EF4-FFF2-40B4-BE49-F238E27FC236}">
                <a16:creationId xmlns:a16="http://schemas.microsoft.com/office/drawing/2014/main" id="{802D38AA-33C2-463F-A191-E86D7F8C6AAE}"/>
              </a:ext>
            </a:extLst>
          </p:cNvPr>
          <p:cNvGrpSpPr/>
          <p:nvPr/>
        </p:nvGrpSpPr>
        <p:grpSpPr>
          <a:xfrm>
            <a:off x="9045264" y="4635515"/>
            <a:ext cx="1277869" cy="1179134"/>
            <a:chOff x="8606263" y="685128"/>
            <a:chExt cx="1277869" cy="1179134"/>
          </a:xfrm>
        </p:grpSpPr>
        <p:pic>
          <p:nvPicPr>
            <p:cNvPr id="25" name="Kuva 24">
              <a:extLst>
                <a:ext uri="{FF2B5EF4-FFF2-40B4-BE49-F238E27FC236}">
                  <a16:creationId xmlns:a16="http://schemas.microsoft.com/office/drawing/2014/main" id="{0EF678BA-9C46-4977-8D27-2A4BC6D58771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8606263" y="685128"/>
              <a:ext cx="1277869" cy="1179134"/>
            </a:xfrm>
            <a:prstGeom prst="rect">
              <a:avLst/>
            </a:prstGeom>
          </p:spPr>
        </p:pic>
        <p:sp>
          <p:nvSpPr>
            <p:cNvPr id="26" name="Tekstiruutu 25">
              <a:extLst>
                <a:ext uri="{FF2B5EF4-FFF2-40B4-BE49-F238E27FC236}">
                  <a16:creationId xmlns:a16="http://schemas.microsoft.com/office/drawing/2014/main" id="{4D222A04-E36C-4B57-8422-6ADB4F3A4788}"/>
                </a:ext>
              </a:extLst>
            </p:cNvPr>
            <p:cNvSpPr txBox="1"/>
            <p:nvPr/>
          </p:nvSpPr>
          <p:spPr>
            <a:xfrm>
              <a:off x="8638568" y="986521"/>
              <a:ext cx="1213260" cy="669242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noAutofit/>
            </a:bodyPr>
            <a:lstStyle/>
            <a:p>
              <a:pPr algn="ctr">
                <a:lnSpc>
                  <a:spcPts val="1400"/>
                </a:lnSpc>
              </a:pPr>
              <a:r>
                <a:rPr lang="fi-FI" sz="1400" b="1" dirty="0">
                  <a:solidFill>
                    <a:schemeClr val="tx2"/>
                  </a:solidFill>
                  <a:latin typeface="Courier New" panose="02070309020205020404" pitchFamily="49" charset="0"/>
                  <a:ea typeface="Roboto Mono" panose="00000009000000000000" pitchFamily="49" charset="0"/>
                  <a:cs typeface="Courier New" panose="02070309020205020404" pitchFamily="49" charset="0"/>
                </a:rPr>
                <a:t>RUOKA ON </a:t>
              </a:r>
            </a:p>
            <a:p>
              <a:pPr algn="ctr">
                <a:lnSpc>
                  <a:spcPts val="1400"/>
                </a:lnSpc>
              </a:pPr>
              <a:r>
                <a:rPr lang="fi-FI" sz="1400" b="1" dirty="0">
                  <a:solidFill>
                    <a:schemeClr val="tx2"/>
                  </a:solidFill>
                  <a:latin typeface="Courier New" panose="02070309020205020404" pitchFamily="49" charset="0"/>
                  <a:ea typeface="Roboto Mono" panose="00000009000000000000" pitchFamily="49" charset="0"/>
                  <a:cs typeface="Courier New" panose="02070309020205020404" pitchFamily="49" charset="0"/>
                </a:rPr>
                <a:t>PARASTA </a:t>
              </a:r>
            </a:p>
            <a:p>
              <a:pPr algn="ctr">
                <a:lnSpc>
                  <a:spcPts val="1400"/>
                </a:lnSpc>
              </a:pPr>
              <a:r>
                <a:rPr lang="fi-FI" sz="1400" b="1" dirty="0">
                  <a:solidFill>
                    <a:schemeClr val="tx2"/>
                  </a:solidFill>
                  <a:latin typeface="Courier New" panose="02070309020205020404" pitchFamily="49" charset="0"/>
                  <a:ea typeface="Roboto Mono" panose="00000009000000000000" pitchFamily="49" charset="0"/>
                  <a:cs typeface="Courier New" panose="02070309020205020404" pitchFamily="49" charset="0"/>
                </a:rPr>
                <a:t>SYÖTYNÄ!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019113538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Teema1">
  <a:themeElements>
    <a:clrScheme name="Rakasta joka murua -kampanja">
      <a:dk1>
        <a:sysClr val="windowText" lastClr="000000"/>
      </a:dk1>
      <a:lt1>
        <a:sysClr val="window" lastClr="FFFFFF"/>
      </a:lt1>
      <a:dk2>
        <a:srgbClr val="007459"/>
      </a:dk2>
      <a:lt2>
        <a:srgbClr val="FFF59B"/>
      </a:lt2>
      <a:accent1>
        <a:srgbClr val="88CCC9"/>
      </a:accent1>
      <a:accent2>
        <a:srgbClr val="EF7C00"/>
      </a:accent2>
      <a:accent3>
        <a:srgbClr val="EFEDE1"/>
      </a:accent3>
      <a:accent4>
        <a:srgbClr val="D4BEA0"/>
      </a:accent4>
      <a:accent5>
        <a:srgbClr val="007459"/>
      </a:accent5>
      <a:accent6>
        <a:srgbClr val="FFF59B"/>
      </a:accent6>
      <a:hlink>
        <a:srgbClr val="4F8083"/>
      </a:hlink>
      <a:folHlink>
        <a:srgbClr val="68A8AA"/>
      </a:folHlink>
    </a:clrScheme>
    <a:fontScheme name="SYKE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dirty="0"/>
        </a:defPPr>
      </a:lstStyle>
    </a:txDef>
  </a:objectDefaults>
  <a:extraClrSchemeLst/>
  <a:extLst>
    <a:ext uri="{05A4C25C-085E-4340-85A3-A5531E510DB2}">
      <thm15:themeFamily xmlns:thm15="http://schemas.microsoft.com/office/thememl/2012/main" name="Teema1" id="{A26C8D3D-B135-4606-ACB7-50F40DD5B419}" vid="{10D10AF7-08E7-43B1-99AD-1E28F31888F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349</TotalTime>
  <Words>1317</Words>
  <Application>Microsoft Office PowerPoint</Application>
  <PresentationFormat>Mukautettu</PresentationFormat>
  <Paragraphs>208</Paragraphs>
  <Slides>8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6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8</vt:i4>
      </vt:variant>
    </vt:vector>
  </HeadingPairs>
  <TitlesOfParts>
    <vt:vector size="15" baseType="lpstr">
      <vt:lpstr>Arial</vt:lpstr>
      <vt:lpstr>Courier New</vt:lpstr>
      <vt:lpstr>Futura Bk BT</vt:lpstr>
      <vt:lpstr>Roboto Mono</vt:lpstr>
      <vt:lpstr>Symbol</vt:lpstr>
      <vt:lpstr>Tahoma</vt:lpstr>
      <vt:lpstr>Teema1</vt:lpstr>
      <vt:lpstr>BIOJÄTE</vt:lpstr>
      <vt:lpstr>PAPERIJÄTE</vt:lpstr>
      <vt:lpstr>VAARALLINEN JÄTE</vt:lpstr>
      <vt:lpstr>METALLIJÄTE</vt:lpstr>
      <vt:lpstr>SER-jäte = sähkö- ja elektroniikkalaiteromu</vt:lpstr>
      <vt:lpstr>Otsikko</vt:lpstr>
      <vt:lpstr>Otsikko</vt:lpstr>
      <vt:lpstr>Otsikko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Turtiainen Satu</dc:creator>
  <cp:lastModifiedBy>Turtiainen Satu</cp:lastModifiedBy>
  <cp:revision>50</cp:revision>
  <dcterms:created xsi:type="dcterms:W3CDTF">2021-11-04T10:03:17Z</dcterms:created>
  <dcterms:modified xsi:type="dcterms:W3CDTF">2022-02-07T14:38:21Z</dcterms:modified>
</cp:coreProperties>
</file>